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5"/>
  </p:notesMasterIdLst>
  <p:sldIdLst>
    <p:sldId id="256" r:id="rId2"/>
    <p:sldId id="368" r:id="rId3"/>
    <p:sldId id="369" r:id="rId4"/>
    <p:sldId id="346" r:id="rId5"/>
    <p:sldId id="367" r:id="rId6"/>
    <p:sldId id="292" r:id="rId7"/>
    <p:sldId id="347" r:id="rId8"/>
    <p:sldId id="348" r:id="rId9"/>
    <p:sldId id="355" r:id="rId10"/>
    <p:sldId id="356" r:id="rId11"/>
    <p:sldId id="349" r:id="rId12"/>
    <p:sldId id="291" r:id="rId13"/>
    <p:sldId id="351" r:id="rId14"/>
    <p:sldId id="357" r:id="rId15"/>
    <p:sldId id="293" r:id="rId16"/>
    <p:sldId id="358" r:id="rId17"/>
    <p:sldId id="353" r:id="rId18"/>
    <p:sldId id="359" r:id="rId19"/>
    <p:sldId id="370" r:id="rId20"/>
    <p:sldId id="294" r:id="rId21"/>
    <p:sldId id="360" r:id="rId22"/>
    <p:sldId id="295" r:id="rId23"/>
    <p:sldId id="361" r:id="rId24"/>
    <p:sldId id="318" r:id="rId25"/>
    <p:sldId id="296" r:id="rId26"/>
    <p:sldId id="297" r:id="rId27"/>
    <p:sldId id="319" r:id="rId28"/>
    <p:sldId id="298" r:id="rId29"/>
    <p:sldId id="320" r:id="rId30"/>
    <p:sldId id="299" r:id="rId31"/>
    <p:sldId id="301" r:id="rId32"/>
    <p:sldId id="300" r:id="rId33"/>
    <p:sldId id="362" r:id="rId34"/>
    <p:sldId id="322" r:id="rId35"/>
    <p:sldId id="323" r:id="rId36"/>
    <p:sldId id="324" r:id="rId37"/>
    <p:sldId id="363" r:id="rId38"/>
    <p:sldId id="302" r:id="rId39"/>
    <p:sldId id="354" r:id="rId40"/>
    <p:sldId id="305" r:id="rId41"/>
    <p:sldId id="304" r:id="rId42"/>
    <p:sldId id="326" r:id="rId43"/>
    <p:sldId id="327" r:id="rId44"/>
    <p:sldId id="328" r:id="rId45"/>
    <p:sldId id="306" r:id="rId46"/>
    <p:sldId id="329" r:id="rId47"/>
    <p:sldId id="307" r:id="rId48"/>
    <p:sldId id="331" r:id="rId49"/>
    <p:sldId id="332" r:id="rId50"/>
    <p:sldId id="334" r:id="rId51"/>
    <p:sldId id="352" r:id="rId52"/>
    <p:sldId id="333" r:id="rId53"/>
    <p:sldId id="335" r:id="rId54"/>
    <p:sldId id="344" r:id="rId55"/>
    <p:sldId id="338" r:id="rId56"/>
    <p:sldId id="337" r:id="rId57"/>
    <p:sldId id="339" r:id="rId58"/>
    <p:sldId id="342" r:id="rId59"/>
    <p:sldId id="343" r:id="rId60"/>
    <p:sldId id="365" r:id="rId61"/>
    <p:sldId id="345" r:id="rId62"/>
    <p:sldId id="303" r:id="rId63"/>
    <p:sldId id="308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315E"/>
    <a:srgbClr val="337B0D"/>
    <a:srgbClr val="AC672B"/>
    <a:srgbClr val="AF4140"/>
    <a:srgbClr val="9D1040"/>
    <a:srgbClr val="2E06F9"/>
    <a:srgbClr val="628989"/>
    <a:srgbClr val="C4A563"/>
    <a:srgbClr val="F9FF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83862-734D-0E4E-AF07-7A2DEA9AB597}" v="3" dt="2023-09-13T04:14:55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6" autoAdjust="0"/>
    <p:restoredTop sz="75795" autoAdjust="0"/>
  </p:normalViewPr>
  <p:slideViewPr>
    <p:cSldViewPr snapToGrid="0">
      <p:cViewPr varScale="1">
        <p:scale>
          <a:sx n="94" d="100"/>
          <a:sy n="94" d="100"/>
        </p:scale>
        <p:origin x="2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慧妍 王" userId="7d4798ba82f3e4f9" providerId="LiveId" clId="{E8CC1623-3257-A840-A9CC-5F14A0B18B2C}"/>
    <pc:docChg chg="modSld">
      <pc:chgData name="慧妍 王" userId="7d4798ba82f3e4f9" providerId="LiveId" clId="{E8CC1623-3257-A840-A9CC-5F14A0B18B2C}" dt="2023-09-08T03:35:56.071" v="3" actId="20358"/>
      <pc:docMkLst>
        <pc:docMk/>
      </pc:docMkLst>
      <pc:sldChg chg="modSp mod">
        <pc:chgData name="慧妍 王" userId="7d4798ba82f3e4f9" providerId="LiveId" clId="{E8CC1623-3257-A840-A9CC-5F14A0B18B2C}" dt="2023-09-08T03:35:56.071" v="3" actId="20358"/>
        <pc:sldMkLst>
          <pc:docMk/>
          <pc:sldMk cId="2338861414" sldId="310"/>
        </pc:sldMkLst>
        <pc:picChg chg="mod modCrop">
          <ac:chgData name="慧妍 王" userId="7d4798ba82f3e4f9" providerId="LiveId" clId="{E8CC1623-3257-A840-A9CC-5F14A0B18B2C}" dt="2023-09-08T03:35:56.071" v="3" actId="20358"/>
          <ac:picMkLst>
            <pc:docMk/>
            <pc:sldMk cId="2338861414" sldId="310"/>
            <ac:picMk id="5" creationId="{F6720B6C-2B42-42C0-97E7-B82658F4FFD9}"/>
          </ac:picMkLst>
        </pc:picChg>
      </pc:sldChg>
    </pc:docChg>
  </pc:docChgLst>
  <pc:docChgLst>
    <pc:chgData name="慧妍 王" userId="7d4798ba82f3e4f9" providerId="LiveId" clId="{9092F6CF-D17D-124E-8B79-9BAA8E1274DA}"/>
    <pc:docChg chg="custSel modSld">
      <pc:chgData name="慧妍 王" userId="7d4798ba82f3e4f9" providerId="LiveId" clId="{9092F6CF-D17D-124E-8B79-9BAA8E1274DA}" dt="2023-09-13T09:47:30.943" v="124" actId="20577"/>
      <pc:docMkLst>
        <pc:docMk/>
      </pc:docMkLst>
      <pc:sldChg chg="modSp mod">
        <pc:chgData name="慧妍 王" userId="7d4798ba82f3e4f9" providerId="LiveId" clId="{9092F6CF-D17D-124E-8B79-9BAA8E1274DA}" dt="2023-09-13T09:24:03.326" v="2" actId="1076"/>
        <pc:sldMkLst>
          <pc:docMk/>
          <pc:sldMk cId="2226783537" sldId="323"/>
        </pc:sldMkLst>
        <pc:spChg chg="mod">
          <ac:chgData name="慧妍 王" userId="7d4798ba82f3e4f9" providerId="LiveId" clId="{9092F6CF-D17D-124E-8B79-9BAA8E1274DA}" dt="2023-09-13T09:24:03.326" v="2" actId="1076"/>
          <ac:spMkLst>
            <pc:docMk/>
            <pc:sldMk cId="2226783537" sldId="323"/>
            <ac:spMk id="3" creationId="{894C1D9E-47AD-453D-96EB-B2F78BC6C407}"/>
          </ac:spMkLst>
        </pc:spChg>
        <pc:picChg chg="mod">
          <ac:chgData name="慧妍 王" userId="7d4798ba82f3e4f9" providerId="LiveId" clId="{9092F6CF-D17D-124E-8B79-9BAA8E1274DA}" dt="2023-09-13T09:24:00.649" v="1" actId="1076"/>
          <ac:picMkLst>
            <pc:docMk/>
            <pc:sldMk cId="2226783537" sldId="323"/>
            <ac:picMk id="7" creationId="{E064B494-92D4-4607-A39B-DB1237973B03}"/>
          </ac:picMkLst>
        </pc:picChg>
      </pc:sldChg>
      <pc:sldChg chg="modNotesTx">
        <pc:chgData name="慧妍 王" userId="7d4798ba82f3e4f9" providerId="LiveId" clId="{9092F6CF-D17D-124E-8B79-9BAA8E1274DA}" dt="2023-09-13T09:47:30.943" v="124" actId="20577"/>
        <pc:sldMkLst>
          <pc:docMk/>
          <pc:sldMk cId="3861669508" sldId="333"/>
        </pc:sldMkLst>
      </pc:sldChg>
      <pc:sldChg chg="modSp mod">
        <pc:chgData name="慧妍 王" userId="7d4798ba82f3e4f9" providerId="LiveId" clId="{9092F6CF-D17D-124E-8B79-9BAA8E1274DA}" dt="2023-09-13T09:21:40.231" v="0" actId="1036"/>
        <pc:sldMkLst>
          <pc:docMk/>
          <pc:sldMk cId="620349473" sldId="359"/>
        </pc:sldMkLst>
        <pc:picChg chg="mod">
          <ac:chgData name="慧妍 王" userId="7d4798ba82f3e4f9" providerId="LiveId" clId="{9092F6CF-D17D-124E-8B79-9BAA8E1274DA}" dt="2023-09-13T09:21:40.231" v="0" actId="1036"/>
          <ac:picMkLst>
            <pc:docMk/>
            <pc:sldMk cId="620349473" sldId="359"/>
            <ac:picMk id="7" creationId="{3BB646B9-B1E4-AF52-5B9E-8BA3E398AF3F}"/>
          </ac:picMkLst>
        </pc:picChg>
      </pc:sldChg>
      <pc:sldChg chg="modNotesTx">
        <pc:chgData name="慧妍 王" userId="7d4798ba82f3e4f9" providerId="LiveId" clId="{9092F6CF-D17D-124E-8B79-9BAA8E1274DA}" dt="2023-09-13T09:29:44.023" v="45" actId="20577"/>
        <pc:sldMkLst>
          <pc:docMk/>
          <pc:sldMk cId="3482474643" sldId="362"/>
        </pc:sldMkLst>
      </pc:sldChg>
    </pc:docChg>
  </pc:docChgLst>
  <pc:docChgLst>
    <pc:chgData name="王 慧妍" userId="7d4798ba82f3e4f9" providerId="LiveId" clId="{83C18990-54F1-4324-83B0-AC5EA43F91F0}"/>
    <pc:docChg chg="undo custSel addSld delSld modSld">
      <pc:chgData name="王 慧妍" userId="7d4798ba82f3e4f9" providerId="LiveId" clId="{83C18990-54F1-4324-83B0-AC5EA43F91F0}" dt="2023-09-13T04:18:23.840" v="242"/>
      <pc:docMkLst>
        <pc:docMk/>
      </pc:docMkLst>
      <pc:sldChg chg="del">
        <pc:chgData name="王 慧妍" userId="7d4798ba82f3e4f9" providerId="LiveId" clId="{83C18990-54F1-4324-83B0-AC5EA43F91F0}" dt="2023-09-13T01:52:48.813" v="145" actId="47"/>
        <pc:sldMkLst>
          <pc:docMk/>
          <pc:sldMk cId="2338861414" sldId="310"/>
        </pc:sldMkLst>
      </pc:sldChg>
      <pc:sldChg chg="del">
        <pc:chgData name="王 慧妍" userId="7d4798ba82f3e4f9" providerId="LiveId" clId="{83C18990-54F1-4324-83B0-AC5EA43F91F0}" dt="2023-09-13T01:53:13.554" v="151" actId="47"/>
        <pc:sldMkLst>
          <pc:docMk/>
          <pc:sldMk cId="2985228290" sldId="311"/>
        </pc:sldMkLst>
      </pc:sldChg>
      <pc:sldChg chg="del">
        <pc:chgData name="王 慧妍" userId="7d4798ba82f3e4f9" providerId="LiveId" clId="{83C18990-54F1-4324-83B0-AC5EA43F91F0}" dt="2023-09-13T01:53:35.671" v="157" actId="47"/>
        <pc:sldMkLst>
          <pc:docMk/>
          <pc:sldMk cId="2039769630" sldId="312"/>
        </pc:sldMkLst>
      </pc:sldChg>
      <pc:sldChg chg="add del">
        <pc:chgData name="王 慧妍" userId="7d4798ba82f3e4f9" providerId="LiveId" clId="{83C18990-54F1-4324-83B0-AC5EA43F91F0}" dt="2023-09-13T01:53:53.881" v="165" actId="47"/>
        <pc:sldMkLst>
          <pc:docMk/>
          <pc:sldMk cId="2690600721" sldId="313"/>
        </pc:sldMkLst>
      </pc:sldChg>
      <pc:sldChg chg="del">
        <pc:chgData name="王 慧妍" userId="7d4798ba82f3e4f9" providerId="LiveId" clId="{83C18990-54F1-4324-83B0-AC5EA43F91F0}" dt="2023-09-13T01:54:12.962" v="171" actId="47"/>
        <pc:sldMkLst>
          <pc:docMk/>
          <pc:sldMk cId="2232591744" sldId="314"/>
        </pc:sldMkLst>
      </pc:sldChg>
      <pc:sldChg chg="del">
        <pc:chgData name="王 慧妍" userId="7d4798ba82f3e4f9" providerId="LiveId" clId="{83C18990-54F1-4324-83B0-AC5EA43F91F0}" dt="2023-09-13T01:56:36.720" v="176" actId="47"/>
        <pc:sldMkLst>
          <pc:docMk/>
          <pc:sldMk cId="2149379851" sldId="315"/>
        </pc:sldMkLst>
      </pc:sldChg>
      <pc:sldChg chg="del">
        <pc:chgData name="王 慧妍" userId="7d4798ba82f3e4f9" providerId="LiveId" clId="{83C18990-54F1-4324-83B0-AC5EA43F91F0}" dt="2023-09-13T01:57:02.866" v="180" actId="47"/>
        <pc:sldMkLst>
          <pc:docMk/>
          <pc:sldMk cId="902906344" sldId="317"/>
        </pc:sldMkLst>
      </pc:sldChg>
      <pc:sldChg chg="del">
        <pc:chgData name="王 慧妍" userId="7d4798ba82f3e4f9" providerId="LiveId" clId="{83C18990-54F1-4324-83B0-AC5EA43F91F0}" dt="2023-09-13T01:57:26.328" v="187" actId="47"/>
        <pc:sldMkLst>
          <pc:docMk/>
          <pc:sldMk cId="4286183481" sldId="321"/>
        </pc:sldMkLst>
      </pc:sldChg>
      <pc:sldChg chg="del">
        <pc:chgData name="王 慧妍" userId="7d4798ba82f3e4f9" providerId="LiveId" clId="{83C18990-54F1-4324-83B0-AC5EA43F91F0}" dt="2023-09-13T01:57:35.143" v="189" actId="47"/>
        <pc:sldMkLst>
          <pc:docMk/>
          <pc:sldMk cId="3585754349" sldId="325"/>
        </pc:sldMkLst>
      </pc:sldChg>
      <pc:sldChg chg="addSp delSp modSp mod delAnim modAnim modNotesTx">
        <pc:chgData name="王 慧妍" userId="7d4798ba82f3e4f9" providerId="LiveId" clId="{83C18990-54F1-4324-83B0-AC5EA43F91F0}" dt="2023-09-13T04:18:10.394" v="240" actId="167"/>
        <pc:sldMkLst>
          <pc:docMk/>
          <pc:sldMk cId="611629814" sldId="329"/>
        </pc:sldMkLst>
        <pc:spChg chg="add del mod">
          <ac:chgData name="王 慧妍" userId="7d4798ba82f3e4f9" providerId="LiveId" clId="{83C18990-54F1-4324-83B0-AC5EA43F91F0}" dt="2023-09-13T04:18:04.888" v="237"/>
          <ac:spMkLst>
            <pc:docMk/>
            <pc:sldMk cId="611629814" sldId="329"/>
            <ac:spMk id="5" creationId="{64BE3BE5-58D0-33D5-E0AF-05942459A480}"/>
          </ac:spMkLst>
        </pc:spChg>
        <pc:spChg chg="add del mod">
          <ac:chgData name="王 慧妍" userId="7d4798ba82f3e4f9" providerId="LiveId" clId="{83C18990-54F1-4324-83B0-AC5EA43F91F0}" dt="2023-09-13T01:58:28.215" v="198"/>
          <ac:spMkLst>
            <pc:docMk/>
            <pc:sldMk cId="611629814" sldId="329"/>
            <ac:spMk id="5" creationId="{A1EDDF47-6AE1-506B-CABF-874F21F4C57A}"/>
          </ac:spMkLst>
        </pc:spChg>
        <pc:picChg chg="add del mod ord">
          <ac:chgData name="王 慧妍" userId="7d4798ba82f3e4f9" providerId="LiveId" clId="{83C18990-54F1-4324-83B0-AC5EA43F91F0}" dt="2023-09-13T04:18:02.554" v="236" actId="478"/>
          <ac:picMkLst>
            <pc:docMk/>
            <pc:sldMk cId="611629814" sldId="329"/>
            <ac:picMk id="6" creationId="{04A8A4F2-AADF-0081-35AC-B291A1801312}"/>
          </ac:picMkLst>
        </pc:picChg>
        <pc:picChg chg="add mod ord">
          <ac:chgData name="王 慧妍" userId="7d4798ba82f3e4f9" providerId="LiveId" clId="{83C18990-54F1-4324-83B0-AC5EA43F91F0}" dt="2023-09-13T04:18:10.394" v="240" actId="167"/>
          <ac:picMkLst>
            <pc:docMk/>
            <pc:sldMk cId="611629814" sldId="329"/>
            <ac:picMk id="7" creationId="{CD63BF0A-FF82-E95F-E069-E72BD5BDB70B}"/>
          </ac:picMkLst>
        </pc:picChg>
        <pc:picChg chg="del">
          <ac:chgData name="王 慧妍" userId="7d4798ba82f3e4f9" providerId="LiveId" clId="{83C18990-54F1-4324-83B0-AC5EA43F91F0}" dt="2023-09-13T01:58:27.506" v="197" actId="478"/>
          <ac:picMkLst>
            <pc:docMk/>
            <pc:sldMk cId="611629814" sldId="329"/>
            <ac:picMk id="8" creationId="{553C873F-CACE-46EF-BB82-4E7AF6D5E2C7}"/>
          </ac:picMkLst>
        </pc:picChg>
      </pc:sldChg>
      <pc:sldChg chg="del">
        <pc:chgData name="王 慧妍" userId="7d4798ba82f3e4f9" providerId="LiveId" clId="{83C18990-54F1-4324-83B0-AC5EA43F91F0}" dt="2023-09-13T02:00:33.728" v="206" actId="47"/>
        <pc:sldMkLst>
          <pc:docMk/>
          <pc:sldMk cId="1843497880" sldId="336"/>
        </pc:sldMkLst>
      </pc:sldChg>
      <pc:sldChg chg="modSp mod">
        <pc:chgData name="王 慧妍" userId="7d4798ba82f3e4f9" providerId="LiveId" clId="{83C18990-54F1-4324-83B0-AC5EA43F91F0}" dt="2023-09-13T01:45:17.471" v="54"/>
        <pc:sldMkLst>
          <pc:docMk/>
          <pc:sldMk cId="786899311" sldId="346"/>
        </pc:sldMkLst>
        <pc:spChg chg="mod">
          <ac:chgData name="王 慧妍" userId="7d4798ba82f3e4f9" providerId="LiveId" clId="{83C18990-54F1-4324-83B0-AC5EA43F91F0}" dt="2023-09-13T01:44:29.087" v="5" actId="20577"/>
          <ac:spMkLst>
            <pc:docMk/>
            <pc:sldMk cId="786899311" sldId="346"/>
            <ac:spMk id="6" creationId="{543DB1E3-66EF-4732-BD01-83ECDC783539}"/>
          </ac:spMkLst>
        </pc:spChg>
        <pc:spChg chg="mod">
          <ac:chgData name="王 慧妍" userId="7d4798ba82f3e4f9" providerId="LiveId" clId="{83C18990-54F1-4324-83B0-AC5EA43F91F0}" dt="2023-09-13T01:45:17.471" v="54"/>
          <ac:spMkLst>
            <pc:docMk/>
            <pc:sldMk cId="786899311" sldId="346"/>
            <ac:spMk id="7" creationId="{36A107B1-2555-46A6-A63F-2EDAA49339B7}"/>
          </ac:spMkLst>
        </pc:spChg>
      </pc:sldChg>
      <pc:sldChg chg="addSp delSp modSp new mod modAnim modNotesTx">
        <pc:chgData name="王 慧妍" userId="7d4798ba82f3e4f9" providerId="LiveId" clId="{83C18990-54F1-4324-83B0-AC5EA43F91F0}" dt="2023-09-13T01:52:46.260" v="144"/>
        <pc:sldMkLst>
          <pc:docMk/>
          <pc:sldMk cId="2006008221" sldId="355"/>
        </pc:sldMkLst>
        <pc:spChg chg="del">
          <ac:chgData name="王 慧妍" userId="7d4798ba82f3e4f9" providerId="LiveId" clId="{83C18990-54F1-4324-83B0-AC5EA43F91F0}" dt="2023-09-13T01:52:26.593" v="139"/>
          <ac:spMkLst>
            <pc:docMk/>
            <pc:sldMk cId="2006008221" sldId="355"/>
            <ac:spMk id="3" creationId="{D91B5428-853F-E00B-1364-D042FDCBD6BC}"/>
          </ac:spMkLst>
        </pc:spChg>
        <pc:picChg chg="add mod">
          <ac:chgData name="王 慧妍" userId="7d4798ba82f3e4f9" providerId="LiveId" clId="{83C18990-54F1-4324-83B0-AC5EA43F91F0}" dt="2023-09-13T01:52:36.337" v="143" actId="1076"/>
          <ac:picMkLst>
            <pc:docMk/>
            <pc:sldMk cId="2006008221" sldId="355"/>
            <ac:picMk id="5" creationId="{5D3076F2-870E-D13A-8AA1-9B3D345D77B0}"/>
          </ac:picMkLst>
        </pc:picChg>
      </pc:sldChg>
      <pc:sldChg chg="addSp delSp modSp new mod modAnim modNotesTx">
        <pc:chgData name="王 慧妍" userId="7d4798ba82f3e4f9" providerId="LiveId" clId="{83C18990-54F1-4324-83B0-AC5EA43F91F0}" dt="2023-09-13T01:53:12.008" v="150"/>
        <pc:sldMkLst>
          <pc:docMk/>
          <pc:sldMk cId="508857795" sldId="356"/>
        </pc:sldMkLst>
        <pc:spChg chg="del">
          <ac:chgData name="王 慧妍" userId="7d4798ba82f3e4f9" providerId="LiveId" clId="{83C18990-54F1-4324-83B0-AC5EA43F91F0}" dt="2023-09-13T01:52:52.744" v="146"/>
          <ac:spMkLst>
            <pc:docMk/>
            <pc:sldMk cId="508857795" sldId="356"/>
            <ac:spMk id="3" creationId="{6C6B5F5E-2009-2FE6-D93D-6D605E47F12F}"/>
          </ac:spMkLst>
        </pc:spChg>
        <pc:picChg chg="add mod">
          <ac:chgData name="王 慧妍" userId="7d4798ba82f3e4f9" providerId="LiveId" clId="{83C18990-54F1-4324-83B0-AC5EA43F91F0}" dt="2023-09-13T01:53:01.748" v="149" actId="1076"/>
          <ac:picMkLst>
            <pc:docMk/>
            <pc:sldMk cId="508857795" sldId="356"/>
            <ac:picMk id="5" creationId="{5613CBFC-AE79-DA4A-DCD8-88F7C8E26E4D}"/>
          </ac:picMkLst>
        </pc:picChg>
      </pc:sldChg>
      <pc:sldChg chg="addSp delSp modSp new mod delAnim modAnim modNotesTx">
        <pc:chgData name="王 慧妍" userId="7d4798ba82f3e4f9" providerId="LiveId" clId="{83C18990-54F1-4324-83B0-AC5EA43F91F0}" dt="2023-09-13T04:16:54.266" v="210" actId="14100"/>
        <pc:sldMkLst>
          <pc:docMk/>
          <pc:sldMk cId="252627537" sldId="357"/>
        </pc:sldMkLst>
        <pc:spChg chg="del">
          <ac:chgData name="王 慧妍" userId="7d4798ba82f3e4f9" providerId="LiveId" clId="{83C18990-54F1-4324-83B0-AC5EA43F91F0}" dt="2023-09-13T01:53:20.974" v="152"/>
          <ac:spMkLst>
            <pc:docMk/>
            <pc:sldMk cId="252627537" sldId="357"/>
            <ac:spMk id="3" creationId="{39CB45EC-F599-BF55-E19B-B3B819CD97DB}"/>
          </ac:spMkLst>
        </pc:spChg>
        <pc:spChg chg="add del mod">
          <ac:chgData name="王 慧妍" userId="7d4798ba82f3e4f9" providerId="LiveId" clId="{83C18990-54F1-4324-83B0-AC5EA43F91F0}" dt="2023-09-13T04:16:50.885" v="208"/>
          <ac:spMkLst>
            <pc:docMk/>
            <pc:sldMk cId="252627537" sldId="357"/>
            <ac:spMk id="6" creationId="{5DCF3CC7-CB0F-BB6B-727E-D36CA6CD14C1}"/>
          </ac:spMkLst>
        </pc:spChg>
        <pc:picChg chg="add del mod">
          <ac:chgData name="王 慧妍" userId="7d4798ba82f3e4f9" providerId="LiveId" clId="{83C18990-54F1-4324-83B0-AC5EA43F91F0}" dt="2023-09-13T04:16:47.766" v="207" actId="478"/>
          <ac:picMkLst>
            <pc:docMk/>
            <pc:sldMk cId="252627537" sldId="357"/>
            <ac:picMk id="5" creationId="{F12C7042-90AB-1FEA-70AF-C3D671354F81}"/>
          </ac:picMkLst>
        </pc:picChg>
        <pc:picChg chg="add mod">
          <ac:chgData name="王 慧妍" userId="7d4798ba82f3e4f9" providerId="LiveId" clId="{83C18990-54F1-4324-83B0-AC5EA43F91F0}" dt="2023-09-13T04:16:54.266" v="210" actId="14100"/>
          <ac:picMkLst>
            <pc:docMk/>
            <pc:sldMk cId="252627537" sldId="357"/>
            <ac:picMk id="7" creationId="{C03361D9-8173-DC88-F3DF-A7F585D07253}"/>
          </ac:picMkLst>
        </pc:picChg>
      </pc:sldChg>
      <pc:sldChg chg="addSp delSp modSp new mod delAnim modAnim modNotesTx">
        <pc:chgData name="王 慧妍" userId="7d4798ba82f3e4f9" providerId="LiveId" clId="{83C18990-54F1-4324-83B0-AC5EA43F91F0}" dt="2023-09-13T04:17:03.111" v="214" actId="14100"/>
        <pc:sldMkLst>
          <pc:docMk/>
          <pc:sldMk cId="2954764697" sldId="358"/>
        </pc:sldMkLst>
        <pc:spChg chg="del">
          <ac:chgData name="王 慧妍" userId="7d4798ba82f3e4f9" providerId="LiveId" clId="{83C18990-54F1-4324-83B0-AC5EA43F91F0}" dt="2023-09-13T01:53:40.638" v="158"/>
          <ac:spMkLst>
            <pc:docMk/>
            <pc:sldMk cId="2954764697" sldId="358"/>
            <ac:spMk id="3" creationId="{C09D7E4B-F6AF-4BC8-2137-61984E9E884A}"/>
          </ac:spMkLst>
        </pc:spChg>
        <pc:spChg chg="add del mod">
          <ac:chgData name="王 慧妍" userId="7d4798ba82f3e4f9" providerId="LiveId" clId="{83C18990-54F1-4324-83B0-AC5EA43F91F0}" dt="2023-09-13T04:16:59.752" v="212"/>
          <ac:spMkLst>
            <pc:docMk/>
            <pc:sldMk cId="2954764697" sldId="358"/>
            <ac:spMk id="6" creationId="{27582AB7-A3B2-780E-1C87-ABF5DC7BE951}"/>
          </ac:spMkLst>
        </pc:spChg>
        <pc:picChg chg="add del mod">
          <ac:chgData name="王 慧妍" userId="7d4798ba82f3e4f9" providerId="LiveId" clId="{83C18990-54F1-4324-83B0-AC5EA43F91F0}" dt="2023-09-13T04:16:56.989" v="211" actId="478"/>
          <ac:picMkLst>
            <pc:docMk/>
            <pc:sldMk cId="2954764697" sldId="358"/>
            <ac:picMk id="5" creationId="{A68CC202-857C-8007-2B8A-8570086B1DA3}"/>
          </ac:picMkLst>
        </pc:picChg>
        <pc:picChg chg="add mod">
          <ac:chgData name="王 慧妍" userId="7d4798ba82f3e4f9" providerId="LiveId" clId="{83C18990-54F1-4324-83B0-AC5EA43F91F0}" dt="2023-09-13T04:17:03.111" v="214" actId="14100"/>
          <ac:picMkLst>
            <pc:docMk/>
            <pc:sldMk cId="2954764697" sldId="358"/>
            <ac:picMk id="7" creationId="{67AA766B-B7A9-534C-FC26-77103DD46567}"/>
          </ac:picMkLst>
        </pc:picChg>
      </pc:sldChg>
      <pc:sldChg chg="addSp delSp modSp new mod delAnim modAnim modNotesTx">
        <pc:chgData name="王 慧妍" userId="7d4798ba82f3e4f9" providerId="LiveId" clId="{83C18990-54F1-4324-83B0-AC5EA43F91F0}" dt="2023-09-13T04:17:12.603" v="218" actId="14100"/>
        <pc:sldMkLst>
          <pc:docMk/>
          <pc:sldMk cId="620349473" sldId="359"/>
        </pc:sldMkLst>
        <pc:spChg chg="del">
          <ac:chgData name="王 慧妍" userId="7d4798ba82f3e4f9" providerId="LiveId" clId="{83C18990-54F1-4324-83B0-AC5EA43F91F0}" dt="2023-09-13T01:54:04.114" v="167"/>
          <ac:spMkLst>
            <pc:docMk/>
            <pc:sldMk cId="620349473" sldId="359"/>
            <ac:spMk id="3" creationId="{7ABB0690-CFD7-7A78-061C-3E709B91E2EB}"/>
          </ac:spMkLst>
        </pc:spChg>
        <pc:spChg chg="add del mod">
          <ac:chgData name="王 慧妍" userId="7d4798ba82f3e4f9" providerId="LiveId" clId="{83C18990-54F1-4324-83B0-AC5EA43F91F0}" dt="2023-09-13T04:17:08.871" v="216"/>
          <ac:spMkLst>
            <pc:docMk/>
            <pc:sldMk cId="620349473" sldId="359"/>
            <ac:spMk id="6" creationId="{0F4B2100-8774-A111-5F19-76550453D384}"/>
          </ac:spMkLst>
        </pc:spChg>
        <pc:picChg chg="add del mod">
          <ac:chgData name="王 慧妍" userId="7d4798ba82f3e4f9" providerId="LiveId" clId="{83C18990-54F1-4324-83B0-AC5EA43F91F0}" dt="2023-09-13T04:17:06.325" v="215" actId="478"/>
          <ac:picMkLst>
            <pc:docMk/>
            <pc:sldMk cId="620349473" sldId="359"/>
            <ac:picMk id="5" creationId="{9F4A7C37-416F-7BC1-9020-525B54C2178E}"/>
          </ac:picMkLst>
        </pc:picChg>
        <pc:picChg chg="add mod">
          <ac:chgData name="王 慧妍" userId="7d4798ba82f3e4f9" providerId="LiveId" clId="{83C18990-54F1-4324-83B0-AC5EA43F91F0}" dt="2023-09-13T04:17:12.603" v="218" actId="14100"/>
          <ac:picMkLst>
            <pc:docMk/>
            <pc:sldMk cId="620349473" sldId="359"/>
            <ac:picMk id="7" creationId="{3BB646B9-B1E4-AF52-5B9E-8BA3E398AF3F}"/>
          </ac:picMkLst>
        </pc:picChg>
      </pc:sldChg>
      <pc:sldChg chg="addSp delSp modSp new mod delAnim modAnim modNotesTx">
        <pc:chgData name="王 慧妍" userId="7d4798ba82f3e4f9" providerId="LiveId" clId="{83C18990-54F1-4324-83B0-AC5EA43F91F0}" dt="2023-09-13T04:17:23.742" v="223" actId="1076"/>
        <pc:sldMkLst>
          <pc:docMk/>
          <pc:sldMk cId="2851117624" sldId="360"/>
        </pc:sldMkLst>
        <pc:spChg chg="del">
          <ac:chgData name="王 慧妍" userId="7d4798ba82f3e4f9" providerId="LiveId" clId="{83C18990-54F1-4324-83B0-AC5EA43F91F0}" dt="2023-09-13T01:56:26.236" v="172"/>
          <ac:spMkLst>
            <pc:docMk/>
            <pc:sldMk cId="2851117624" sldId="360"/>
            <ac:spMk id="3" creationId="{8E72A443-A578-7446-72FF-A99DE813EFAD}"/>
          </ac:spMkLst>
        </pc:spChg>
        <pc:spChg chg="add del mod">
          <ac:chgData name="王 慧妍" userId="7d4798ba82f3e4f9" providerId="LiveId" clId="{83C18990-54F1-4324-83B0-AC5EA43F91F0}" dt="2023-09-13T04:17:19.191" v="220"/>
          <ac:spMkLst>
            <pc:docMk/>
            <pc:sldMk cId="2851117624" sldId="360"/>
            <ac:spMk id="6" creationId="{6383B30F-1895-70D3-A146-765F999F52D6}"/>
          </ac:spMkLst>
        </pc:spChg>
        <pc:picChg chg="add del mod">
          <ac:chgData name="王 慧妍" userId="7d4798ba82f3e4f9" providerId="LiveId" clId="{83C18990-54F1-4324-83B0-AC5EA43F91F0}" dt="2023-09-13T04:17:16.637" v="219" actId="478"/>
          <ac:picMkLst>
            <pc:docMk/>
            <pc:sldMk cId="2851117624" sldId="360"/>
            <ac:picMk id="5" creationId="{2281683B-3B12-F02E-6748-598E5985FAA5}"/>
          </ac:picMkLst>
        </pc:picChg>
        <pc:picChg chg="add mod">
          <ac:chgData name="王 慧妍" userId="7d4798ba82f3e4f9" providerId="LiveId" clId="{83C18990-54F1-4324-83B0-AC5EA43F91F0}" dt="2023-09-13T04:17:23.742" v="223" actId="1076"/>
          <ac:picMkLst>
            <pc:docMk/>
            <pc:sldMk cId="2851117624" sldId="360"/>
            <ac:picMk id="7" creationId="{8D7B15A1-6A90-700C-F0C0-A4C934B5E585}"/>
          </ac:picMkLst>
        </pc:picChg>
      </pc:sldChg>
      <pc:sldChg chg="addSp delSp modSp new mod delAnim modAnim modNotesTx">
        <pc:chgData name="王 慧妍" userId="7d4798ba82f3e4f9" providerId="LiveId" clId="{83C18990-54F1-4324-83B0-AC5EA43F91F0}" dt="2023-09-13T04:17:34.181" v="227" actId="14100"/>
        <pc:sldMkLst>
          <pc:docMk/>
          <pc:sldMk cId="2363106137" sldId="361"/>
        </pc:sldMkLst>
        <pc:spChg chg="del">
          <ac:chgData name="王 慧妍" userId="7d4798ba82f3e4f9" providerId="LiveId" clId="{83C18990-54F1-4324-83B0-AC5EA43F91F0}" dt="2023-09-13T01:56:44.424" v="177"/>
          <ac:spMkLst>
            <pc:docMk/>
            <pc:sldMk cId="2363106137" sldId="361"/>
            <ac:spMk id="3" creationId="{9FC5784A-AA75-91C0-4D73-0B7F1A585D45}"/>
          </ac:spMkLst>
        </pc:spChg>
        <pc:spChg chg="add del mod">
          <ac:chgData name="王 慧妍" userId="7d4798ba82f3e4f9" providerId="LiveId" clId="{83C18990-54F1-4324-83B0-AC5EA43F91F0}" dt="2023-09-13T04:17:30.258" v="225"/>
          <ac:spMkLst>
            <pc:docMk/>
            <pc:sldMk cId="2363106137" sldId="361"/>
            <ac:spMk id="6" creationId="{CAD5BED2-C692-6DC5-AC53-ABFD7F06CB55}"/>
          </ac:spMkLst>
        </pc:spChg>
        <pc:picChg chg="add del mod">
          <ac:chgData name="王 慧妍" userId="7d4798ba82f3e4f9" providerId="LiveId" clId="{83C18990-54F1-4324-83B0-AC5EA43F91F0}" dt="2023-09-13T04:17:27.022" v="224" actId="478"/>
          <ac:picMkLst>
            <pc:docMk/>
            <pc:sldMk cId="2363106137" sldId="361"/>
            <ac:picMk id="5" creationId="{6516E9B8-D7CC-7A26-FC9F-034A4A6B4488}"/>
          </ac:picMkLst>
        </pc:picChg>
        <pc:picChg chg="add mod">
          <ac:chgData name="王 慧妍" userId="7d4798ba82f3e4f9" providerId="LiveId" clId="{83C18990-54F1-4324-83B0-AC5EA43F91F0}" dt="2023-09-13T04:17:34.181" v="227" actId="14100"/>
          <ac:picMkLst>
            <pc:docMk/>
            <pc:sldMk cId="2363106137" sldId="361"/>
            <ac:picMk id="7" creationId="{A7106E9F-02E1-3AF0-1566-B78B46C75937}"/>
          </ac:picMkLst>
        </pc:picChg>
      </pc:sldChg>
      <pc:sldChg chg="addSp delSp modSp new mod delAnim modAnim modNotesTx">
        <pc:chgData name="王 慧妍" userId="7d4798ba82f3e4f9" providerId="LiveId" clId="{83C18990-54F1-4324-83B0-AC5EA43F91F0}" dt="2023-09-13T04:17:45.815" v="231" actId="14100"/>
        <pc:sldMkLst>
          <pc:docMk/>
          <pc:sldMk cId="3482474643" sldId="362"/>
        </pc:sldMkLst>
        <pc:spChg chg="del">
          <ac:chgData name="王 慧妍" userId="7d4798ba82f3e4f9" providerId="LiveId" clId="{83C18990-54F1-4324-83B0-AC5EA43F91F0}" dt="2023-09-13T01:57:16.561" v="182"/>
          <ac:spMkLst>
            <pc:docMk/>
            <pc:sldMk cId="3482474643" sldId="362"/>
            <ac:spMk id="3" creationId="{54B5D1DF-8584-C62A-93E5-BD92049893CA}"/>
          </ac:spMkLst>
        </pc:spChg>
        <pc:spChg chg="add del mod">
          <ac:chgData name="王 慧妍" userId="7d4798ba82f3e4f9" providerId="LiveId" clId="{83C18990-54F1-4324-83B0-AC5EA43F91F0}" dt="2023-09-13T04:17:42.281" v="229"/>
          <ac:spMkLst>
            <pc:docMk/>
            <pc:sldMk cId="3482474643" sldId="362"/>
            <ac:spMk id="6" creationId="{0E9D0C57-C988-A428-DF6B-A6C9360C34BC}"/>
          </ac:spMkLst>
        </pc:spChg>
        <pc:picChg chg="add del mod">
          <ac:chgData name="王 慧妍" userId="7d4798ba82f3e4f9" providerId="LiveId" clId="{83C18990-54F1-4324-83B0-AC5EA43F91F0}" dt="2023-09-13T04:17:39.636" v="228" actId="478"/>
          <ac:picMkLst>
            <pc:docMk/>
            <pc:sldMk cId="3482474643" sldId="362"/>
            <ac:picMk id="5" creationId="{06EBE7E8-FEB5-396E-3400-A3DFCBABAD90}"/>
          </ac:picMkLst>
        </pc:picChg>
        <pc:picChg chg="add mod">
          <ac:chgData name="王 慧妍" userId="7d4798ba82f3e4f9" providerId="LiveId" clId="{83C18990-54F1-4324-83B0-AC5EA43F91F0}" dt="2023-09-13T04:17:45.815" v="231" actId="14100"/>
          <ac:picMkLst>
            <pc:docMk/>
            <pc:sldMk cId="3482474643" sldId="362"/>
            <ac:picMk id="7" creationId="{555D86FE-6912-3925-F933-3E4BFBF92526}"/>
          </ac:picMkLst>
        </pc:picChg>
      </pc:sldChg>
      <pc:sldChg chg="addSp delSp modSp new mod delAnim modAnim modNotesTx">
        <pc:chgData name="王 慧妍" userId="7d4798ba82f3e4f9" providerId="LiveId" clId="{83C18990-54F1-4324-83B0-AC5EA43F91F0}" dt="2023-09-13T04:17:56.937" v="235" actId="14100"/>
        <pc:sldMkLst>
          <pc:docMk/>
          <pc:sldMk cId="530132913" sldId="363"/>
        </pc:sldMkLst>
        <pc:spChg chg="del">
          <ac:chgData name="王 慧妍" userId="7d4798ba82f3e4f9" providerId="LiveId" clId="{83C18990-54F1-4324-83B0-AC5EA43F91F0}" dt="2023-09-13T01:57:38.127" v="190"/>
          <ac:spMkLst>
            <pc:docMk/>
            <pc:sldMk cId="530132913" sldId="363"/>
            <ac:spMk id="3" creationId="{7037E08C-9A04-0732-98A9-DD88C35F27E1}"/>
          </ac:spMkLst>
        </pc:spChg>
        <pc:spChg chg="add del mod">
          <ac:chgData name="王 慧妍" userId="7d4798ba82f3e4f9" providerId="LiveId" clId="{83C18990-54F1-4324-83B0-AC5EA43F91F0}" dt="2023-09-13T04:17:53.133" v="233"/>
          <ac:spMkLst>
            <pc:docMk/>
            <pc:sldMk cId="530132913" sldId="363"/>
            <ac:spMk id="6" creationId="{5BC47DDE-4DBD-D77A-783E-41A9C2A0C8F9}"/>
          </ac:spMkLst>
        </pc:spChg>
        <pc:picChg chg="add del mod">
          <ac:chgData name="王 慧妍" userId="7d4798ba82f3e4f9" providerId="LiveId" clId="{83C18990-54F1-4324-83B0-AC5EA43F91F0}" dt="2023-09-13T04:17:50.104" v="232" actId="478"/>
          <ac:picMkLst>
            <pc:docMk/>
            <pc:sldMk cId="530132913" sldId="363"/>
            <ac:picMk id="5" creationId="{228FAA08-3415-0ACC-B5A0-9A4A9A94836C}"/>
          </ac:picMkLst>
        </pc:picChg>
        <pc:picChg chg="add mod">
          <ac:chgData name="王 慧妍" userId="7d4798ba82f3e4f9" providerId="LiveId" clId="{83C18990-54F1-4324-83B0-AC5EA43F91F0}" dt="2023-09-13T04:17:56.937" v="235" actId="14100"/>
          <ac:picMkLst>
            <pc:docMk/>
            <pc:sldMk cId="530132913" sldId="363"/>
            <ac:picMk id="7" creationId="{6183D463-3549-0C19-5B4D-997678489997}"/>
          </ac:picMkLst>
        </pc:picChg>
      </pc:sldChg>
      <pc:sldChg chg="addSp delSp modSp new del mod modAnim modNotesTx">
        <pc:chgData name="王 慧妍" userId="7d4798ba82f3e4f9" providerId="LiveId" clId="{83C18990-54F1-4324-83B0-AC5EA43F91F0}" dt="2023-09-13T01:58:41.970" v="204" actId="47"/>
        <pc:sldMkLst>
          <pc:docMk/>
          <pc:sldMk cId="272405000" sldId="364"/>
        </pc:sldMkLst>
        <pc:spChg chg="del">
          <ac:chgData name="王 慧妍" userId="7d4798ba82f3e4f9" providerId="LiveId" clId="{83C18990-54F1-4324-83B0-AC5EA43F91F0}" dt="2023-09-13T01:58:16.248" v="193"/>
          <ac:spMkLst>
            <pc:docMk/>
            <pc:sldMk cId="272405000" sldId="364"/>
            <ac:spMk id="3" creationId="{AFF170E2-8D7F-8637-FE90-28FA9CC66550}"/>
          </ac:spMkLst>
        </pc:spChg>
        <pc:picChg chg="add mod">
          <ac:chgData name="王 慧妍" userId="7d4798ba82f3e4f9" providerId="LiveId" clId="{83C18990-54F1-4324-83B0-AC5EA43F91F0}" dt="2023-09-13T01:58:22.327" v="196" actId="1076"/>
          <ac:picMkLst>
            <pc:docMk/>
            <pc:sldMk cId="272405000" sldId="364"/>
            <ac:picMk id="5" creationId="{31824B92-B15E-5E3D-1091-8E0F854AB6A4}"/>
          </ac:picMkLst>
        </pc:picChg>
      </pc:sldChg>
      <pc:sldChg chg="addSp delSp modSp new mod delAnim modAnim modNotesTx">
        <pc:chgData name="王 慧妍" userId="7d4798ba82f3e4f9" providerId="LiveId" clId="{83C18990-54F1-4324-83B0-AC5EA43F91F0}" dt="2023-09-13T04:18:23.840" v="242"/>
        <pc:sldMkLst>
          <pc:docMk/>
          <pc:sldMk cId="2457542830" sldId="365"/>
        </pc:sldMkLst>
        <pc:picChg chg="add del mod">
          <ac:chgData name="王 慧妍" userId="7d4798ba82f3e4f9" providerId="LiveId" clId="{83C18990-54F1-4324-83B0-AC5EA43F91F0}" dt="2023-09-13T04:18:20.439" v="241" actId="478"/>
          <ac:picMkLst>
            <pc:docMk/>
            <pc:sldMk cId="2457542830" sldId="365"/>
            <ac:picMk id="3" creationId="{46C07E89-AE11-84AF-C0A9-247807BAF5A6}"/>
          </ac:picMkLst>
        </pc:picChg>
        <pc:picChg chg="add mod">
          <ac:chgData name="王 慧妍" userId="7d4798ba82f3e4f9" providerId="LiveId" clId="{83C18990-54F1-4324-83B0-AC5EA43F91F0}" dt="2023-09-13T04:18:23.840" v="242"/>
          <ac:picMkLst>
            <pc:docMk/>
            <pc:sldMk cId="2457542830" sldId="365"/>
            <ac:picMk id="4" creationId="{8677B5DE-064F-EFE1-DFAB-9B80B91EEDD8}"/>
          </ac:picMkLst>
        </pc:picChg>
      </pc:sldChg>
    </pc:docChg>
  </pc:docChgLst>
  <pc:docChgLst>
    <pc:chgData name="慧妍 王" userId="7d4798ba82f3e4f9" providerId="LiveId" clId="{C3383862-734D-0E4E-AF07-7A2DEA9AB597}"/>
    <pc:docChg chg="custSel modSld">
      <pc:chgData name="慧妍 王" userId="7d4798ba82f3e4f9" providerId="LiveId" clId="{C3383862-734D-0E4E-AF07-7A2DEA9AB597}" dt="2023-09-13T04:14:59.281" v="7" actId="14100"/>
      <pc:docMkLst>
        <pc:docMk/>
      </pc:docMkLst>
      <pc:sldChg chg="addSp delSp modSp mod delAnim modAnim">
        <pc:chgData name="慧妍 王" userId="7d4798ba82f3e4f9" providerId="LiveId" clId="{C3383862-734D-0E4E-AF07-7A2DEA9AB597}" dt="2023-09-13T04:14:46.638" v="3" actId="14100"/>
        <pc:sldMkLst>
          <pc:docMk/>
          <pc:sldMk cId="2006008221" sldId="355"/>
        </pc:sldMkLst>
        <pc:spChg chg="add del mod">
          <ac:chgData name="慧妍 王" userId="7d4798ba82f3e4f9" providerId="LiveId" clId="{C3383862-734D-0E4E-AF07-7A2DEA9AB597}" dt="2023-09-13T04:14:42.141" v="1"/>
          <ac:spMkLst>
            <pc:docMk/>
            <pc:sldMk cId="2006008221" sldId="355"/>
            <ac:spMk id="6" creationId="{B8380091-56F9-14B8-EC83-9D28882917B8}"/>
          </ac:spMkLst>
        </pc:spChg>
        <pc:picChg chg="del">
          <ac:chgData name="慧妍 王" userId="7d4798ba82f3e4f9" providerId="LiveId" clId="{C3383862-734D-0E4E-AF07-7A2DEA9AB597}" dt="2023-09-13T04:14:41.578" v="0" actId="478"/>
          <ac:picMkLst>
            <pc:docMk/>
            <pc:sldMk cId="2006008221" sldId="355"/>
            <ac:picMk id="5" creationId="{5D3076F2-870E-D13A-8AA1-9B3D345D77B0}"/>
          </ac:picMkLst>
        </pc:picChg>
        <pc:picChg chg="add mod">
          <ac:chgData name="慧妍 王" userId="7d4798ba82f3e4f9" providerId="LiveId" clId="{C3383862-734D-0E4E-AF07-7A2DEA9AB597}" dt="2023-09-13T04:14:46.638" v="3" actId="14100"/>
          <ac:picMkLst>
            <pc:docMk/>
            <pc:sldMk cId="2006008221" sldId="355"/>
            <ac:picMk id="7" creationId="{A09D6C22-034A-D141-A550-4CBD4B7600BF}"/>
          </ac:picMkLst>
        </pc:picChg>
      </pc:sldChg>
      <pc:sldChg chg="addSp delSp modSp mod delAnim modAnim">
        <pc:chgData name="慧妍 王" userId="7d4798ba82f3e4f9" providerId="LiveId" clId="{C3383862-734D-0E4E-AF07-7A2DEA9AB597}" dt="2023-09-13T04:14:59.281" v="7" actId="14100"/>
        <pc:sldMkLst>
          <pc:docMk/>
          <pc:sldMk cId="508857795" sldId="356"/>
        </pc:sldMkLst>
        <pc:spChg chg="add del mod">
          <ac:chgData name="慧妍 王" userId="7d4798ba82f3e4f9" providerId="LiveId" clId="{C3383862-734D-0E4E-AF07-7A2DEA9AB597}" dt="2023-09-13T04:14:55.580" v="5"/>
          <ac:spMkLst>
            <pc:docMk/>
            <pc:sldMk cId="508857795" sldId="356"/>
            <ac:spMk id="6" creationId="{79AD51E4-9728-70C6-0342-87A4DB9EB079}"/>
          </ac:spMkLst>
        </pc:spChg>
        <pc:picChg chg="del">
          <ac:chgData name="慧妍 王" userId="7d4798ba82f3e4f9" providerId="LiveId" clId="{C3383862-734D-0E4E-AF07-7A2DEA9AB597}" dt="2023-09-13T04:14:51.414" v="4" actId="478"/>
          <ac:picMkLst>
            <pc:docMk/>
            <pc:sldMk cId="508857795" sldId="356"/>
            <ac:picMk id="5" creationId="{5613CBFC-AE79-DA4A-DCD8-88F7C8E26E4D}"/>
          </ac:picMkLst>
        </pc:picChg>
        <pc:picChg chg="add mod">
          <ac:chgData name="慧妍 王" userId="7d4798ba82f3e4f9" providerId="LiveId" clId="{C3383862-734D-0E4E-AF07-7A2DEA9AB597}" dt="2023-09-13T04:14:59.281" v="7" actId="14100"/>
          <ac:picMkLst>
            <pc:docMk/>
            <pc:sldMk cId="508857795" sldId="356"/>
            <ac:picMk id="7" creationId="{A9B59AAC-1CCE-FDCD-0437-90A3F3C028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B7F32-6811-4539-BC94-F4CEA686D4B2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14BF4-11D4-4571-B4DE-4843082F76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7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</a:t>
            </a:r>
            <a:r>
              <a:rPr lang="zh-CN" altLang="en-US"/>
              <a:t>语言的源代码到底是怎么样编程最后的可执行的</a:t>
            </a:r>
            <a:r>
              <a:rPr lang="en-US" altLang="zh-CN"/>
              <a:t>.out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790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到底去哪里找库？原样粘贴？</a:t>
            </a:r>
            <a:r>
              <a:rPr lang="en-US" altLang="zh-CN"/>
              <a:t>include</a:t>
            </a:r>
            <a:r>
              <a:rPr lang="zh-CN" altLang="en-US"/>
              <a:t>的是哪里的文件，可以找教科书，找社区，命令行也可以有你想要的信息，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561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4.Mov</a:t>
            </a:r>
          </a:p>
          <a:p>
            <a:r>
              <a:rPr lang="zh-CN" altLang="en-US" dirty="0"/>
              <a:t>还是刚刚这个例子，一般来说命令行工具是协作的，一般保持静默</a:t>
            </a:r>
            <a:endParaRPr lang="en-US" altLang="zh-CN" dirty="0"/>
          </a:p>
          <a:p>
            <a:r>
              <a:rPr lang="zh-CN" altLang="en-US" dirty="0"/>
              <a:t>带上选项</a:t>
            </a:r>
            <a:r>
              <a:rPr lang="en-US" altLang="zh-CN" dirty="0"/>
              <a:t>—verbose</a:t>
            </a:r>
            <a:r>
              <a:rPr lang="zh-CN" altLang="en-US" dirty="0"/>
              <a:t>，</a:t>
            </a:r>
            <a:r>
              <a:rPr lang="en-US" altLang="zh-CN" dirty="0" err="1"/>
              <a:t>ssh</a:t>
            </a:r>
            <a:r>
              <a:rPr lang="zh-CN" altLang="en-US" dirty="0"/>
              <a:t>也有</a:t>
            </a:r>
            <a:r>
              <a:rPr lang="en-US" altLang="zh-CN" dirty="0"/>
              <a:t>verbose</a:t>
            </a:r>
            <a:r>
              <a:rPr lang="zh-CN" altLang="en-US" dirty="0"/>
              <a:t>，</a:t>
            </a:r>
            <a:r>
              <a:rPr lang="en-US" altLang="zh-CN" dirty="0" err="1"/>
              <a:t>gcc</a:t>
            </a:r>
            <a:r>
              <a:rPr lang="zh-CN" altLang="en-US" dirty="0"/>
              <a:t>自己编译的时候是有一些默认选项的，这些选项是对于找到</a:t>
            </a:r>
            <a:r>
              <a:rPr lang="en-US" altLang="zh-CN" dirty="0" err="1"/>
              <a:t>gcc</a:t>
            </a:r>
            <a:r>
              <a:rPr lang="en-US" altLang="zh-CN" dirty="0"/>
              <a:t> bug</a:t>
            </a:r>
            <a:r>
              <a:rPr lang="zh-CN" altLang="en-US" dirty="0"/>
              <a:t>，报告给开发者是很重要的，</a:t>
            </a:r>
            <a:r>
              <a:rPr lang="en-US" altLang="zh-CN" dirty="0"/>
              <a:t>issue report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223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到底去哪里找库？原样粘贴？</a:t>
            </a:r>
            <a:r>
              <a:rPr lang="en-US" altLang="zh-CN" dirty="0"/>
              <a:t>include</a:t>
            </a:r>
            <a:r>
              <a:rPr lang="zh-CN" altLang="en-US" dirty="0"/>
              <a:t>的是哪里的文件，可以找教科书，找社区，命令行也可以有你想要的信息，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Quote directory: https://</a:t>
            </a:r>
            <a:r>
              <a:rPr lang="en-US" altLang="zh-CN" dirty="0" err="1"/>
              <a:t>gcc.gnu.org</a:t>
            </a:r>
            <a:r>
              <a:rPr lang="en-US" altLang="zh-CN" dirty="0"/>
              <a:t>/</a:t>
            </a:r>
            <a:r>
              <a:rPr lang="en-US" altLang="zh-CN" dirty="0" err="1"/>
              <a:t>onlinedocs</a:t>
            </a:r>
            <a:r>
              <a:rPr lang="en-US" altLang="zh-CN" dirty="0"/>
              <a:t>/</a:t>
            </a:r>
            <a:r>
              <a:rPr lang="en-US" altLang="zh-CN" dirty="0" err="1"/>
              <a:t>cpp</a:t>
            </a:r>
            <a:r>
              <a:rPr lang="en-US" altLang="zh-CN" dirty="0"/>
              <a:t>/Include-</a:t>
            </a:r>
            <a:r>
              <a:rPr lang="en-US" altLang="zh-CN" dirty="0" err="1"/>
              <a:t>Syntax.html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039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5.Mov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所有的尖括号去系统目录找，</a:t>
            </a:r>
            <a:r>
              <a:rPr lang="en-US" altLang="zh-CN" dirty="0"/>
              <a:t>-I</a:t>
            </a:r>
            <a:r>
              <a:rPr lang="zh-CN" altLang="en-US" dirty="0"/>
              <a:t>把目录放入查找的命令，通过查看命令的日志，我们可以看到很多深层次的信息。可以问社区，可以看目录，提问的技巧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651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E7E99-8CFC-F5C8-C907-E733DFD2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6D7E04-62B9-525B-7518-D7ACEC16B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53D029-C773-433E-95D2-33D094DA8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到底去哪里找库？原样粘贴？</a:t>
            </a:r>
            <a:r>
              <a:rPr lang="en-US" altLang="zh-CN" dirty="0"/>
              <a:t>include</a:t>
            </a:r>
            <a:r>
              <a:rPr lang="zh-CN" altLang="en-US" dirty="0"/>
              <a:t>的是哪里的文件，可以找教科书，找社区，命令行也可以有你想要的信息，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Quote directory: https://</a:t>
            </a:r>
            <a:r>
              <a:rPr lang="en-US" altLang="zh-CN" dirty="0" err="1"/>
              <a:t>gcc.gnu.org</a:t>
            </a:r>
            <a:r>
              <a:rPr lang="en-US" altLang="zh-CN" dirty="0"/>
              <a:t>/</a:t>
            </a:r>
            <a:r>
              <a:rPr lang="en-US" altLang="zh-CN" dirty="0" err="1"/>
              <a:t>onlinedocs</a:t>
            </a:r>
            <a:r>
              <a:rPr lang="en-US" altLang="zh-CN" dirty="0"/>
              <a:t>/</a:t>
            </a:r>
            <a:r>
              <a:rPr lang="en-US" altLang="zh-CN" dirty="0" err="1"/>
              <a:t>cpp</a:t>
            </a:r>
            <a:r>
              <a:rPr lang="en-US" altLang="zh-CN" dirty="0"/>
              <a:t>/Include-</a:t>
            </a:r>
            <a:r>
              <a:rPr lang="en-US" altLang="zh-CN" dirty="0" err="1"/>
              <a:t>Syntax.html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505B2-E49F-7DB0-8D67-EA1EC901E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892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今天会讲的东西，大家会不会觉得过于</a:t>
            </a:r>
            <a:r>
              <a:rPr lang="en-US" altLang="zh-CN"/>
              <a:t>corner case</a:t>
            </a:r>
            <a:r>
              <a:rPr lang="zh-CN" altLang="en-US"/>
              <a:t>，含义是共同的，我们用一些写法看起来不太常见的例子，希望大家对于编程语言的</a:t>
            </a:r>
            <a:r>
              <a:rPr lang="en-US" altLang="zh-CN"/>
              <a:t>fundemental</a:t>
            </a:r>
            <a:r>
              <a:rPr lang="zh-CN" altLang="en-US"/>
              <a:t>的理解，其实就是字符串替换</a:t>
            </a:r>
            <a:endParaRPr lang="en-US" altLang="zh-CN"/>
          </a:p>
          <a:p>
            <a:r>
              <a:rPr lang="en-US" altLang="zh-CN"/>
              <a:t>#if</a:t>
            </a:r>
          </a:p>
          <a:p>
            <a:r>
              <a:rPr lang="zh-CN" altLang="en-US"/>
              <a:t>不如我们去看一看预编译的结果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50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6.Wmv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 运行看看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 </a:t>
            </a:r>
            <a:r>
              <a:rPr lang="en-US" altLang="zh-CN" dirty="0"/>
              <a:t>-E</a:t>
            </a:r>
            <a:r>
              <a:rPr lang="zh-CN" altLang="en-US" dirty="0"/>
              <a:t>预编译后看看，完全粘贴进来的</a:t>
            </a:r>
            <a:r>
              <a:rPr lang="en-US" altLang="zh-CN" dirty="0" err="1"/>
              <a:t>stdio.h</a:t>
            </a:r>
            <a:r>
              <a:rPr lang="zh-CN" altLang="en-US" dirty="0"/>
              <a:t>以及它自己</a:t>
            </a:r>
            <a:r>
              <a:rPr lang="en-US" altLang="zh-CN" dirty="0"/>
              <a:t>include</a:t>
            </a:r>
            <a:r>
              <a:rPr lang="zh-CN" altLang="en-US" dirty="0"/>
              <a:t>的会被递归粘贴进来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、文本的替换，实际上不会影响运行，复制粘贴的理解变深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-E</a:t>
            </a:r>
            <a:r>
              <a:rPr lang="zh-CN" altLang="en-US" dirty="0"/>
              <a:t>查看，预编译的结果，带</a:t>
            </a:r>
            <a:r>
              <a:rPr lang="en-US" altLang="zh-CN" dirty="0"/>
              <a:t>#</a:t>
            </a:r>
            <a:r>
              <a:rPr lang="zh-CN" altLang="en-US" dirty="0"/>
              <a:t>的行没了，为什么</a:t>
            </a:r>
            <a:r>
              <a:rPr lang="en-US" altLang="zh-CN" dirty="0"/>
              <a:t>aa==bb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  <a:r>
              <a:rPr lang="zh-CN" altLang="en-US" dirty="0"/>
              <a:t>语言特性，预编译的变量不需要定义就可以使用，所以都等于空</a:t>
            </a:r>
            <a:endParaRPr lang="en-US" altLang="zh-CN"/>
          </a:p>
          <a:p>
            <a:r>
              <a:rPr lang="en-US" altLang="zh-CN"/>
              <a:t>https</a:t>
            </a:r>
            <a:r>
              <a:rPr lang="en-US" altLang="zh-CN" dirty="0"/>
              <a:t>://</a:t>
            </a:r>
            <a:r>
              <a:rPr lang="en-US" altLang="zh-CN" dirty="0" err="1"/>
              <a:t>stackoverflow.com</a:t>
            </a:r>
            <a:r>
              <a:rPr lang="en-US" altLang="zh-CN" dirty="0"/>
              <a:t>/questions/25993730/preprocessor-if-a-b-is-not-supported-or-wrong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、不同的编译选项，</a:t>
            </a:r>
            <a:r>
              <a:rPr lang="en-US" altLang="zh-CN" dirty="0"/>
              <a:t>predefine</a:t>
            </a:r>
            <a:r>
              <a:rPr lang="zh-CN" altLang="en-US" dirty="0"/>
              <a:t>的宏，也能够参与预编译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196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除了</a:t>
            </a:r>
            <a:r>
              <a:rPr lang="en-US" altLang="zh-CN"/>
              <a:t>C</a:t>
            </a:r>
            <a:r>
              <a:rPr lang="zh-CN" altLang="en-US"/>
              <a:t>预编译，</a:t>
            </a:r>
            <a:r>
              <a:rPr lang="en-US" altLang="zh-CN"/>
              <a:t>shell</a:t>
            </a:r>
            <a:r>
              <a:rPr lang="zh-CN" altLang="en-US"/>
              <a:t>的本质也是字符串替换，所以实际上</a:t>
            </a:r>
            <a:r>
              <a:rPr lang="en-US" altLang="zh-CN"/>
              <a:t>shell</a:t>
            </a:r>
            <a:r>
              <a:rPr lang="zh-CN" altLang="en-US"/>
              <a:t>命令的管道</a:t>
            </a:r>
            <a:endParaRPr lang="en-US" altLang="zh-CN"/>
          </a:p>
          <a:p>
            <a:r>
              <a:rPr lang="zh-CN" altLang="en-US"/>
              <a:t>一切都是字符串级别的复制和粘贴，实际上复制粘贴是个非常</a:t>
            </a:r>
            <a:r>
              <a:rPr lang="en-US" altLang="zh-CN"/>
              <a:t>powerful</a:t>
            </a:r>
            <a:r>
              <a:rPr lang="zh-CN" altLang="en-US"/>
              <a:t>的操作，预编译可以</a:t>
            </a:r>
            <a:r>
              <a:rPr lang="en-US" altLang="zh-CN"/>
              <a:t>1</a:t>
            </a:r>
            <a:r>
              <a:rPr lang="zh-CN" altLang="en-US"/>
              <a:t>变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变</a:t>
            </a:r>
            <a:r>
              <a:rPr lang="en-US" altLang="zh-CN"/>
              <a:t>4</a:t>
            </a:r>
            <a:r>
              <a:rPr lang="zh-CN" altLang="en-US"/>
              <a:t>，等，用很短的预编译的嵌套，得到很长的代码</a:t>
            </a:r>
            <a:r>
              <a:rPr lang="en-US" altLang="zh-CN"/>
              <a:t>,</a:t>
            </a:r>
          </a:p>
          <a:p>
            <a:r>
              <a:rPr lang="en-US" altLang="zh-CN"/>
              <a:t>#define version</a:t>
            </a:r>
          </a:p>
          <a:p>
            <a:r>
              <a:rPr lang="zh-CN" altLang="en-US"/>
              <a:t>占用大量的</a:t>
            </a:r>
            <a:r>
              <a:rPr lang="en-US" altLang="zh-CN"/>
              <a:t>OJ</a:t>
            </a:r>
            <a:r>
              <a:rPr lang="zh-CN" altLang="en-US"/>
              <a:t>资源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74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7.Mov</a:t>
            </a:r>
          </a:p>
          <a:p>
            <a:endParaRPr lang="en-US" altLang="zh-CN" dirty="0"/>
          </a:p>
          <a:p>
            <a:r>
              <a:rPr lang="zh-CN" altLang="en-US" dirty="0"/>
              <a:t>为什么</a:t>
            </a:r>
            <a:r>
              <a:rPr lang="en-US" altLang="zh-CN" dirty="0" err="1"/>
              <a:t>wc</a:t>
            </a:r>
            <a:r>
              <a:rPr lang="zh-CN" altLang="en-US" dirty="0"/>
              <a:t>统计有</a:t>
            </a:r>
            <a:r>
              <a:rPr lang="en-US" altLang="zh-CN" dirty="0"/>
              <a:t>10000001</a:t>
            </a:r>
            <a:r>
              <a:rPr lang="zh-CN" altLang="en-US" dirty="0"/>
              <a:t>个字节？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598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##</a:t>
            </a:r>
            <a:r>
              <a:rPr lang="zh-CN" altLang="en-US"/>
              <a:t>把左右的字符串粘贴，</a:t>
            </a:r>
            <a:r>
              <a:rPr lang="en-US" altLang="zh-CN" b="0" i="0">
                <a:effectLst/>
                <a:latin typeface="-apple-system"/>
              </a:rPr>
              <a:t>##</a:t>
            </a:r>
            <a:r>
              <a:rPr lang="zh-CN" altLang="en-US" b="0" i="0">
                <a:effectLst/>
                <a:latin typeface="-apple-system"/>
              </a:rPr>
              <a:t>就是个粘合剂，将前后两部分粘合起来，也就是有“字符化”的意思。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80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IDE</a:t>
            </a:r>
            <a:r>
              <a:rPr lang="zh-CN" altLang="en-US"/>
              <a:t>，按一个键，就可以完成得到可执行的文件，然后可以执行，那大家有没有去思考过，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419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标准行号的宏，</a:t>
            </a:r>
            <a:r>
              <a:rPr lang="en-US" altLang="zh-CN"/>
              <a:t>C++</a:t>
            </a:r>
          </a:p>
          <a:p>
            <a:r>
              <a:rPr lang="en-US" altLang="zh-CN"/>
              <a:t>C</a:t>
            </a:r>
            <a:r>
              <a:rPr lang="zh-CN" altLang="en-US"/>
              <a:t>标准规定的宏，</a:t>
            </a:r>
            <a:r>
              <a:rPr lang="en-US" altLang="zh-CN"/>
              <a:t>assert</a:t>
            </a:r>
            <a:r>
              <a:rPr lang="zh-CN" altLang="en-US"/>
              <a:t>输出哪一行</a:t>
            </a:r>
            <a:r>
              <a:rPr lang="en-US" altLang="zh-CN"/>
              <a:t>fail</a:t>
            </a:r>
          </a:p>
          <a:p>
            <a:r>
              <a:rPr lang="zh-CN" altLang="en-US"/>
              <a:t>把</a:t>
            </a:r>
            <a:r>
              <a:rPr lang="en-US" altLang="zh-CN"/>
              <a:t>true</a:t>
            </a:r>
            <a:r>
              <a:rPr lang="zh-CN" altLang="en-US"/>
              <a:t>的定义变了，只有奇数行</a:t>
            </a:r>
            <a:r>
              <a:rPr lang="en-US" altLang="zh-CN"/>
              <a:t>true</a:t>
            </a:r>
            <a:r>
              <a:rPr lang="zh-CN" altLang="en-US"/>
              <a:t>才是</a:t>
            </a:r>
            <a:r>
              <a:rPr lang="en-US" altLang="zh-CN"/>
              <a:t>true</a:t>
            </a:r>
            <a:r>
              <a:rPr lang="zh-CN" altLang="en-US"/>
              <a:t>，</a:t>
            </a:r>
            <a:r>
              <a:rPr lang="en-US" altLang="zh-CN"/>
              <a:t>printf</a:t>
            </a:r>
            <a:r>
              <a:rPr lang="zh-CN" altLang="en-US"/>
              <a:t>注释掉就对了</a:t>
            </a:r>
            <a:endParaRPr lang="en-US" altLang="zh-CN"/>
          </a:p>
          <a:p>
            <a:r>
              <a:rPr lang="en-US" altLang="zh-CN"/>
              <a:t>Windows</a:t>
            </a:r>
            <a:r>
              <a:rPr lang="zh-CN" altLang="en-US"/>
              <a:t>权限相对松散，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80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47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PRINT</a:t>
            </a:r>
            <a:r>
              <a:rPr lang="zh-CN" altLang="en-US"/>
              <a:t>作为参数加入宏的扩展，好处是，列表只要定义一次，对于列表的操作的维护变得简单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377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同一个列表的操作，就只要定义列表一次，对于软件维护的代价的思想。在</a:t>
            </a:r>
            <a:r>
              <a:rPr lang="en-US" altLang="zh-CN"/>
              <a:t>OJ</a:t>
            </a:r>
            <a:r>
              <a:rPr lang="zh-CN" altLang="en-US"/>
              <a:t>中也是会反复出现，是一种好的工程化的思想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967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元编程，</a:t>
            </a:r>
            <a:r>
              <a:rPr lang="en-US" altLang="zh-CN"/>
              <a:t>C</a:t>
            </a:r>
            <a:r>
              <a:rPr lang="zh-CN" altLang="en-US"/>
              <a:t>语言中定义了另外一个小语言，</a:t>
            </a:r>
            <a:r>
              <a:rPr lang="en-US" altLang="zh-CN"/>
              <a:t>DSL</a:t>
            </a:r>
            <a:r>
              <a:rPr lang="zh-CN" altLang="en-US"/>
              <a:t>，</a:t>
            </a:r>
            <a:endParaRPr lang="en-US" altLang="zh-CN"/>
          </a:p>
          <a:p>
            <a:r>
              <a:rPr lang="en-US" altLang="zh-CN"/>
              <a:t>IOCCC</a:t>
            </a:r>
            <a:r>
              <a:rPr lang="zh-CN" altLang="en-US"/>
              <a:t>比赛如何破坏语言的可读性</a:t>
            </a:r>
            <a:endParaRPr lang="en-US" altLang="zh-CN"/>
          </a:p>
          <a:p>
            <a:r>
              <a:rPr lang="zh-CN" altLang="en-US"/>
              <a:t>用的好，用的不好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29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从一个例子开始，例子做了些什么事呢</a:t>
            </a:r>
            <a:r>
              <a:rPr lang="en-US" altLang="zh-CN"/>
              <a:t>?</a:t>
            </a:r>
            <a:r>
              <a:rPr lang="zh-CN" altLang="en-US"/>
              <a:t>编译器会把他变成什么呢？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053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8.Mov</a:t>
            </a:r>
          </a:p>
          <a:p>
            <a:r>
              <a:rPr lang="zh-CN" altLang="en-US" dirty="0"/>
              <a:t>用的</a:t>
            </a:r>
            <a:r>
              <a:rPr lang="en-US" altLang="zh-CN" dirty="0"/>
              <a:t>-S</a:t>
            </a:r>
            <a:r>
              <a:rPr lang="zh-CN" altLang="en-US" dirty="0"/>
              <a:t>指令编译，直接查看编译后的中间代码</a:t>
            </a:r>
            <a:endParaRPr lang="en-US" altLang="zh-CN" dirty="0"/>
          </a:p>
          <a:p>
            <a:r>
              <a:rPr lang="zh-CN" altLang="en-US" dirty="0"/>
              <a:t>这学期都会和这个打交道</a:t>
            </a:r>
            <a:endParaRPr lang="en-US" altLang="zh-CN" dirty="0"/>
          </a:p>
          <a:p>
            <a:r>
              <a:rPr lang="zh-CN" altLang="en-US" dirty="0"/>
              <a:t>所谓编译器就是把右边</a:t>
            </a:r>
            <a:r>
              <a:rPr lang="en-US" altLang="zh-CN" dirty="0"/>
              <a:t>C</a:t>
            </a:r>
            <a:r>
              <a:rPr lang="zh-CN" altLang="en-US" dirty="0"/>
              <a:t>代码，翻译成左边的汇编代码，帮助重写一下</a:t>
            </a:r>
            <a:endParaRPr lang="en-US" altLang="zh-CN" dirty="0"/>
          </a:p>
          <a:p>
            <a:r>
              <a:rPr lang="en-US" altLang="zh-CN" dirty="0"/>
              <a:t>Mov:</a:t>
            </a:r>
            <a:r>
              <a:rPr lang="zh-CN" altLang="en-US" dirty="0"/>
              <a:t>左边给右边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/>
              <a:t>AT&amp;T</a:t>
            </a:r>
            <a:r>
              <a:rPr lang="zh-CN" altLang="en-US" sz="1200" b="1" dirty="0"/>
              <a:t>格式</a:t>
            </a:r>
            <a:r>
              <a:rPr lang="en-US" altLang="zh-CN" sz="1200" b="1" dirty="0"/>
              <a:t>: </a:t>
            </a:r>
            <a:r>
              <a:rPr lang="en-US" altLang="zh-CN" sz="1200" b="1" dirty="0" err="1"/>
              <a:t>gcc</a:t>
            </a:r>
            <a:r>
              <a:rPr lang="zh-CN" altLang="en-US" sz="1200" b="1" dirty="0"/>
              <a:t>接受的格式，</a:t>
            </a:r>
            <a:r>
              <a:rPr lang="en-US" altLang="zh-CN" sz="1200" b="1" dirty="0"/>
              <a:t>i386</a:t>
            </a:r>
            <a:r>
              <a:rPr lang="zh-CN" altLang="en-US" sz="1200" b="1" dirty="0"/>
              <a:t>手册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格式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格式</a:t>
            </a:r>
            <a:r>
              <a:rPr lang="zh-CN" altLang="en-US" sz="1200" dirty="0"/>
              <a:t>：</a:t>
            </a:r>
            <a:r>
              <a:rPr lang="zh-CN" altLang="en-US" sz="1200" dirty="0">
                <a:solidFill>
                  <a:srgbClr val="C00000"/>
                </a:solidFill>
              </a:rPr>
              <a:t>指令</a:t>
            </a:r>
            <a:r>
              <a:rPr lang="zh-CN" altLang="en-US" sz="1200" dirty="0">
                <a:solidFill>
                  <a:srgbClr val="00B050"/>
                </a:solidFill>
              </a:rPr>
              <a:t>目的操作数</a:t>
            </a:r>
            <a:r>
              <a:rPr lang="en-US" altLang="zh-CN" sz="1200" dirty="0">
                <a:solidFill>
                  <a:srgbClr val="00B050"/>
                </a:solidFill>
              </a:rPr>
              <a:t>, </a:t>
            </a:r>
            <a:r>
              <a:rPr lang="zh-CN" altLang="en-US" sz="1200" dirty="0">
                <a:solidFill>
                  <a:schemeClr val="accent4">
                    <a:lumMod val="75000"/>
                  </a:schemeClr>
                </a:solidFill>
              </a:rPr>
              <a:t>源操作数</a:t>
            </a:r>
            <a:endParaRPr lang="en-US" altLang="zh-CN" sz="12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CN" dirty="0"/>
              <a:t>-20%</a:t>
            </a:r>
            <a:r>
              <a:rPr lang="zh-CN" altLang="en-US" dirty="0"/>
              <a:t>栈上的地址，不带编译优化的编译，其实就是把源代码这样翻译成等价的中间代码的过程，有限的表达式形式的，中间代码。</a:t>
            </a:r>
            <a:endParaRPr lang="en-US" altLang="zh-CN" dirty="0"/>
          </a:p>
          <a:p>
            <a:r>
              <a:rPr lang="en-US" altLang="zh-CN" dirty="0"/>
              <a:t>X86_64</a:t>
            </a:r>
            <a:r>
              <a:rPr lang="zh-CN" altLang="en-US" dirty="0"/>
              <a:t>函数调用约定：</a:t>
            </a:r>
            <a:r>
              <a:rPr lang="en-US" altLang="zh-CN" dirty="0"/>
              <a:t>https://</a:t>
            </a:r>
            <a:r>
              <a:rPr lang="en-US" altLang="zh-CN" dirty="0" err="1"/>
              <a:t>aaronbloomfield.github.io</a:t>
            </a:r>
            <a:r>
              <a:rPr lang="en-US" altLang="zh-CN" dirty="0"/>
              <a:t>/</a:t>
            </a:r>
            <a:r>
              <a:rPr lang="en-US" altLang="zh-CN" dirty="0" err="1"/>
              <a:t>pdr</a:t>
            </a:r>
            <a:r>
              <a:rPr lang="en-US" altLang="zh-CN" dirty="0"/>
              <a:t>/book/x86-64bit-ccc-chapter.pdf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2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为什么用</a:t>
            </a:r>
            <a:r>
              <a:rPr lang="en-US" altLang="zh-CN"/>
              <a:t>C</a:t>
            </a:r>
            <a:r>
              <a:rPr lang="zh-CN" altLang="en-US"/>
              <a:t>语言，</a:t>
            </a:r>
            <a:r>
              <a:rPr lang="en-US" altLang="zh-CN"/>
              <a:t>C</a:t>
            </a:r>
            <a:r>
              <a:rPr lang="zh-CN" altLang="en-US"/>
              <a:t>语言和汇编代码是非常密切，无非就是顺序、选择、循环，函数调用。</a:t>
            </a:r>
            <a:r>
              <a:rPr lang="en-US" altLang="zh-CN"/>
              <a:t>C</a:t>
            </a:r>
            <a:r>
              <a:rPr lang="zh-CN" altLang="en-US"/>
              <a:t>语言是能够很容易的翻译成汇编，所以我们说</a:t>
            </a:r>
            <a:r>
              <a:rPr lang="en-US" altLang="zh-CN"/>
              <a:t>C</a:t>
            </a:r>
            <a:r>
              <a:rPr lang="zh-CN" altLang="en-US"/>
              <a:t>是高级的汇编，</a:t>
            </a:r>
            <a:r>
              <a:rPr lang="en-US" altLang="zh-CN"/>
              <a:t>C++</a:t>
            </a:r>
            <a:r>
              <a:rPr lang="zh-CN" altLang="en-US"/>
              <a:t>虚函数，高级的隐藏机制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640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-S</a:t>
            </a:r>
            <a:r>
              <a:rPr lang="zh-CN" altLang="en-US" dirty="0"/>
              <a:t>得到</a:t>
            </a:r>
            <a:r>
              <a:rPr lang="en-US" altLang="zh-CN" dirty="0"/>
              <a:t>.s</a:t>
            </a:r>
            <a:r>
              <a:rPr lang="zh-CN" altLang="en-US" dirty="0"/>
              <a:t>，用</a:t>
            </a:r>
            <a:r>
              <a:rPr lang="en-US" altLang="zh-CN" dirty="0" err="1"/>
              <a:t>gcc</a:t>
            </a:r>
            <a:r>
              <a:rPr lang="en-US" altLang="zh-CN" dirty="0"/>
              <a:t> –c</a:t>
            </a:r>
            <a:r>
              <a:rPr lang="zh-CN" altLang="en-US" dirty="0"/>
              <a:t>完成编译但是不连接的话，</a:t>
            </a:r>
            <a:r>
              <a:rPr lang="en-US" altLang="zh-CN" dirty="0"/>
              <a:t>.o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 err="1"/>
              <a:t>a.s</a:t>
            </a:r>
            <a:r>
              <a:rPr lang="zh-CN" altLang="en-US" dirty="0"/>
              <a:t>文本文件中的汇编语句根据指令集手册编码成二进制文件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86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9.Mov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-static</a:t>
            </a:r>
            <a:r>
              <a:rPr lang="zh-CN" altLang="en-US" dirty="0"/>
              <a:t>：把其他的所有标准库都链接进来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9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IDE</a:t>
            </a:r>
            <a:r>
              <a:rPr lang="zh-CN" altLang="en-US"/>
              <a:t>，按一个键，就可以完成得到可执行的文件，然后可以执行，那大家有没有去思考</a:t>
            </a:r>
            <a:endParaRPr lang="en-US" altLang="zh-CN"/>
          </a:p>
          <a:p>
            <a:r>
              <a:rPr lang="zh-CN" altLang="en-US"/>
              <a:t>回到</a:t>
            </a:r>
            <a:r>
              <a:rPr lang="en-US" altLang="zh-CN"/>
              <a:t>unixC</a:t>
            </a:r>
            <a:r>
              <a:rPr lang="zh-CN" altLang="en-US"/>
              <a:t>被设置出来之前，狭义的编译实际上只是指的从</a:t>
            </a:r>
            <a:r>
              <a:rPr lang="en-US" altLang="zh-CN"/>
              <a:t>.i</a:t>
            </a:r>
            <a:r>
              <a:rPr lang="zh-CN" altLang="en-US"/>
              <a:t>到</a:t>
            </a:r>
            <a:r>
              <a:rPr lang="en-US" altLang="zh-CN"/>
              <a:t>.s</a:t>
            </a:r>
            <a:r>
              <a:rPr lang="zh-CN" altLang="en-US"/>
              <a:t>这个过程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38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Z</a:t>
            </a:r>
            <a:r>
              <a:rPr lang="zh-CN" altLang="en-US" dirty="0"/>
              <a:t>：</a:t>
            </a:r>
            <a:r>
              <a:rPr lang="en-US" altLang="zh-CN" dirty="0"/>
              <a:t>int,3:len(bar),</a:t>
            </a:r>
            <a:r>
              <a:rPr lang="en-US" altLang="zh-CN" dirty="0" err="1"/>
              <a:t>v:void</a:t>
            </a:r>
            <a:r>
              <a:rPr lang="zh-CN" altLang="en-US" dirty="0"/>
              <a:t>，编译完了之后，机器就可以直接执行了</a:t>
            </a:r>
            <a:r>
              <a:rPr lang="en-US" altLang="zh-CN" dirty="0"/>
              <a:t>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语言中是不能重名的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但是在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C++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中是可以重名的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,C++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有函数重载机制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可以解决掉函数重名问题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Extern 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：希望和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链接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Extern c: https://stackoverflow.com/questions/1041866/what-is-the-effect-of-extern-c-in-c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51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千辛万苦：从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.c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到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.o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，再好几个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.o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链接得到可执行文件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872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但是我们还没有完，怎么把机器代码加载进入内存，机器怎么执行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867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</a:t>
            </a:r>
            <a:r>
              <a:rPr lang="zh-CN" altLang="en-US"/>
              <a:t>语言和机器代码到底有什么对应关系，</a:t>
            </a:r>
            <a:r>
              <a:rPr lang="en-US" altLang="zh-CN"/>
              <a:t>C</a:t>
            </a:r>
            <a:r>
              <a:rPr lang="zh-CN" altLang="en-US"/>
              <a:t>语言是一个高级的汇编语言</a:t>
            </a:r>
            <a:endParaRPr lang="en-US" altLang="zh-CN"/>
          </a:p>
          <a:p>
            <a:r>
              <a:rPr lang="zh-CN" altLang="en-US"/>
              <a:t>有一件事情达成一致：内存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204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所谓内存，就是一个巨大的数组，以字节为单位，所以一个内存地址就是一个整数指向一个字节</a:t>
            </a:r>
            <a:endParaRPr lang="en-US" altLang="zh-CN" dirty="0"/>
          </a:p>
          <a:p>
            <a:r>
              <a:rPr lang="zh-CN" altLang="en-US" dirty="0"/>
              <a:t>本质上所有的一切都是指针</a:t>
            </a:r>
            <a:endParaRPr lang="en-US" altLang="zh-CN" dirty="0"/>
          </a:p>
          <a:p>
            <a:r>
              <a:rPr lang="zh-CN" altLang="en-US" dirty="0"/>
              <a:t>一切都可以取地址，包括代码，数据，堆栈</a:t>
            </a:r>
            <a:endParaRPr lang="en-US" altLang="zh-CN" dirty="0"/>
          </a:p>
          <a:p>
            <a:r>
              <a:rPr lang="zh-CN" altLang="en-US" dirty="0"/>
              <a:t>一个地址里的内存放到寄存器里，算一算再放回去或者写到外部设备</a:t>
            </a:r>
            <a:endParaRPr lang="en-US" altLang="zh-CN" dirty="0"/>
          </a:p>
          <a:p>
            <a:r>
              <a:rPr lang="zh-CN" altLang="en-US" dirty="0"/>
              <a:t>最重要的</a:t>
            </a:r>
            <a:r>
              <a:rPr lang="en-US" altLang="zh-CN" dirty="0"/>
              <a:t>take away message</a:t>
            </a:r>
            <a:r>
              <a:rPr lang="zh-CN" altLang="en-US" dirty="0"/>
              <a:t>：整个计算机系统就是一个状态机</a:t>
            </a:r>
            <a:endParaRPr lang="en-US" altLang="zh-CN" dirty="0"/>
          </a:p>
          <a:p>
            <a:r>
              <a:rPr lang="zh-CN" altLang="en-US" dirty="0"/>
              <a:t>一切皆可取地址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变量的操作即是对内存的操作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61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首先是一个纯粹的指针，对于指向内存的解读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讲解</a:t>
            </a:r>
            <a:r>
              <a:rPr lang="en-US" altLang="zh-CN" dirty="0"/>
              <a:t>*p</a:t>
            </a:r>
            <a:r>
              <a:rPr lang="zh-CN" altLang="en-US" dirty="0"/>
              <a:t>与</a:t>
            </a:r>
            <a:r>
              <a:rPr lang="en-US" altLang="zh-CN" dirty="0"/>
              <a:t>**P</a:t>
            </a:r>
            <a:r>
              <a:rPr lang="zh-CN" altLang="en-US" dirty="0"/>
              <a:t>的内存模型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433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64</a:t>
            </a:r>
            <a:r>
              <a:rPr lang="zh-CN" altLang="en-US"/>
              <a:t>位机器：</a:t>
            </a:r>
            <a:r>
              <a:rPr lang="en-US" altLang="zh-CN"/>
              <a:t>long8</a:t>
            </a:r>
            <a:r>
              <a:rPr lang="zh-CN" altLang="en-US"/>
              <a:t>个字节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889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816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10.Mov</a:t>
            </a:r>
          </a:p>
          <a:p>
            <a:r>
              <a:rPr lang="en-US" altLang="zh-CN" dirty="0"/>
              <a:t>\</a:t>
            </a:r>
            <a:r>
              <a:rPr lang="zh-CN" altLang="en-US" dirty="0"/>
              <a:t>大端小端：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C00000"/>
                </a:solidFill>
              </a:rPr>
              <a:t>小端：低有效字节在低地址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C00000"/>
                </a:solidFill>
              </a:rPr>
              <a:t>大端：低有效字节在高地址</a:t>
            </a:r>
            <a:endParaRPr lang="en-US" altLang="zh-CN" sz="1200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C00000"/>
                </a:solidFill>
              </a:rPr>
              <a:t>0074756f2e612f2e</a:t>
            </a:r>
            <a:r>
              <a:rPr lang="zh-CN" altLang="en-US" sz="1200" dirty="0">
                <a:solidFill>
                  <a:srgbClr val="C00000"/>
                </a:solidFill>
              </a:rPr>
              <a:t>代表什么？</a:t>
            </a:r>
          </a:p>
          <a:p>
            <a:endParaRPr lang="en-US" altLang="zh-CN" dirty="0"/>
          </a:p>
          <a:p>
            <a:r>
              <a:rPr lang="en-US" altLang="zh-CN" dirty="0"/>
              <a:t>https://</a:t>
            </a:r>
            <a:r>
              <a:rPr lang="en-US" altLang="zh-CN" dirty="0" err="1"/>
              <a:t>stackoverflow.com</a:t>
            </a:r>
            <a:r>
              <a:rPr lang="en-US" altLang="zh-CN" dirty="0"/>
              <a:t>/questions/60128314/why-are-the-addresses-of-argc-and-argv-12-bytes-apart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34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代码不优美，仅为解释</a:t>
            </a:r>
            <a:r>
              <a:rPr lang="en-US" altLang="zh-CN"/>
              <a:t>C</a:t>
            </a:r>
            <a:r>
              <a:rPr lang="zh-CN" altLang="en-US"/>
              <a:t>语言的</a:t>
            </a:r>
            <a:r>
              <a:rPr lang="en-US" altLang="zh-CN"/>
              <a:t>type system</a:t>
            </a:r>
            <a:r>
              <a:rPr lang="zh-CN" altLang="en-US"/>
              <a:t>，罕见的用法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4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1.Mov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：文件，</a:t>
            </a:r>
            <a:r>
              <a:rPr lang="en-US" altLang="zh-CN" dirty="0" err="1"/>
              <a:t>rwx</a:t>
            </a:r>
            <a:r>
              <a:rPr lang="en-US" altLang="zh-CN" dirty="0"/>
              <a:t>:</a:t>
            </a:r>
            <a:r>
              <a:rPr lang="zh-CN" altLang="en-US" dirty="0"/>
              <a:t>读写执行，用户、组用户、其他用户</a:t>
            </a:r>
            <a:endParaRPr lang="en-US" altLang="zh-CN" dirty="0"/>
          </a:p>
          <a:p>
            <a:r>
              <a:rPr lang="zh-CN" altLang="en-US" dirty="0"/>
              <a:t>比如</a:t>
            </a:r>
            <a:r>
              <a:rPr lang="en-US" altLang="zh-CN" dirty="0"/>
              <a:t>exe</a:t>
            </a:r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会自然被解读为可执行权限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ELF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文件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格式 概述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ELF = Executable and Linkable Format,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可执行连接格式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$?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：是上一指令的返回值，成功是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，不成功是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。一般来说，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UNIX(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linux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)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系统的进程以执行系统调用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exit()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来结束的。这个回传值就是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status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值。回传给父进程，用来检查子进程的执行状态。一般指令程序倘若执行成功，其回传值为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；失败为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  <a:p>
            <a:r>
              <a:rPr lang="en-US" altLang="zh-CN" dirty="0"/>
              <a:t>https://</a:t>
            </a:r>
            <a:r>
              <a:rPr lang="en-US" altLang="zh-CN" dirty="0" err="1"/>
              <a:t>vi.stackexchange.com</a:t>
            </a:r>
            <a:r>
              <a:rPr lang="en-US" altLang="zh-CN" dirty="0"/>
              <a:t>/questions/2232/how-can-</a:t>
            </a:r>
            <a:r>
              <a:rPr lang="en-US" altLang="zh-CN" dirty="0" err="1"/>
              <a:t>i</a:t>
            </a:r>
            <a:r>
              <a:rPr lang="en-US" altLang="zh-CN" dirty="0"/>
              <a:t>-use-vim-as-a-hex-editor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5373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所有的参数在堆栈上</a:t>
            </a:r>
            <a:r>
              <a:rPr lang="en-US" altLang="zh-CN"/>
              <a:t>argc,argv</a:t>
            </a:r>
            <a:r>
              <a:rPr lang="zh-CN" altLang="en-US"/>
              <a:t>，内存里面有代码有数据，假设都放在堆栈上</a:t>
            </a:r>
            <a:endParaRPr lang="en-US" altLang="zh-CN"/>
          </a:p>
          <a:p>
            <a:r>
              <a:rPr lang="zh-CN" altLang="en-US"/>
              <a:t>所有的局部变量也在堆栈上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418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所有的参数在堆栈上</a:t>
            </a:r>
            <a:r>
              <a:rPr lang="en-US" altLang="zh-CN" dirty="0" err="1"/>
              <a:t>argc,argv</a:t>
            </a:r>
            <a:endParaRPr lang="en-US" altLang="zh-CN" dirty="0"/>
          </a:p>
          <a:p>
            <a:r>
              <a:rPr lang="zh-CN" altLang="en-US" dirty="0"/>
              <a:t>所有的局部变量也在堆栈上</a:t>
            </a:r>
            <a:endParaRPr lang="en-US" altLang="zh-CN" dirty="0"/>
          </a:p>
          <a:p>
            <a:r>
              <a:rPr lang="zh-CN" altLang="en-US" dirty="0"/>
              <a:t>一切都是指针，类型是对指针地址的解读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157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内存里面好多东西</a:t>
            </a:r>
            <a:endParaRPr lang="en-US" altLang="zh-CN"/>
          </a:p>
          <a:p>
            <a:r>
              <a:rPr lang="zh-CN" altLang="en-US"/>
              <a:t>所有的参数在堆栈上</a:t>
            </a:r>
            <a:r>
              <a:rPr lang="en-US" altLang="zh-CN"/>
              <a:t>argc,argv</a:t>
            </a:r>
          </a:p>
          <a:p>
            <a:r>
              <a:rPr lang="zh-CN" altLang="en-US"/>
              <a:t>所有的局部变量也在堆栈上</a:t>
            </a:r>
            <a:endParaRPr lang="en-US" altLang="zh-CN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828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所有的参数在堆栈上</a:t>
            </a:r>
            <a:r>
              <a:rPr lang="en-US" altLang="zh-CN"/>
              <a:t>argc,argv</a:t>
            </a:r>
          </a:p>
          <a:p>
            <a:r>
              <a:rPr lang="zh-CN" altLang="en-US"/>
              <a:t>所有的局部变量也在堆栈上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58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所有的参数在堆栈上</a:t>
            </a:r>
            <a:r>
              <a:rPr lang="en-US" altLang="zh-CN" dirty="0" err="1"/>
              <a:t>argc,argv</a:t>
            </a:r>
            <a:endParaRPr lang="en-US" altLang="zh-CN" dirty="0"/>
          </a:p>
          <a:p>
            <a:r>
              <a:rPr lang="zh-CN" altLang="en-US" dirty="0"/>
              <a:t>所有的局部变量也在堆栈上</a:t>
            </a:r>
            <a:endParaRPr lang="en-US" altLang="zh-CN" dirty="0"/>
          </a:p>
          <a:p>
            <a:r>
              <a:rPr lang="en-US" altLang="zh-CN" dirty="0"/>
              <a:t>Int num[4][2];</a:t>
            </a:r>
          </a:p>
          <a:p>
            <a:r>
              <a:rPr lang="en-US" altLang="zh-CN" dirty="0"/>
              <a:t>Int (*a)[2] = num;//&amp;num[0]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char</a:t>
            </a:r>
            <a:r>
              <a:rPr lang="zh-CN" altLang="en-US" dirty="0"/>
              <a:t>只是表示解引用完成之后最终所指向的内存位置的类型，</a:t>
            </a:r>
            <a:r>
              <a:rPr lang="en-US" altLang="zh-CN" dirty="0"/>
              <a:t>***</a:t>
            </a:r>
            <a:r>
              <a:rPr lang="zh-CN" altLang="en-US" dirty="0"/>
              <a:t>表示需要解引用三次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286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所有的参数在堆栈上</a:t>
            </a:r>
            <a:r>
              <a:rPr lang="en-US" altLang="zh-CN"/>
              <a:t>argc,argv</a:t>
            </a:r>
          </a:p>
          <a:p>
            <a:r>
              <a:rPr lang="zh-CN" altLang="en-US"/>
              <a:t>所有的局部变量也在堆栈上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6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所有的参数在堆栈上</a:t>
            </a:r>
            <a:r>
              <a:rPr lang="en-US" altLang="zh-CN"/>
              <a:t>argc,argv</a:t>
            </a:r>
          </a:p>
          <a:p>
            <a:r>
              <a:rPr lang="zh-CN" altLang="en-US"/>
              <a:t>所有的局部变量也在堆栈上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en-US" altLang="zh-CN"/>
              <a:t>C</a:t>
            </a:r>
            <a:r>
              <a:rPr lang="zh-CN" altLang="en-US"/>
              <a:t>里面所有的类型都是一个指针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指针类型就是对内存的解读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77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所有的参数在堆栈上</a:t>
            </a:r>
            <a:r>
              <a:rPr lang="en-US" altLang="zh-CN"/>
              <a:t>argc,argv</a:t>
            </a:r>
          </a:p>
          <a:p>
            <a:r>
              <a:rPr lang="zh-CN" altLang="en-US"/>
              <a:t>所有的局部变量也在堆栈上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950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所有的参数在堆栈上</a:t>
            </a:r>
            <a:r>
              <a:rPr lang="en-US" altLang="zh-CN"/>
              <a:t>argc,argv</a:t>
            </a:r>
          </a:p>
          <a:p>
            <a:r>
              <a:rPr lang="zh-CN" altLang="en-US"/>
              <a:t>所有的局部变量也在堆栈上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829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所有的参数在堆栈上</a:t>
            </a:r>
            <a:r>
              <a:rPr lang="en-US" altLang="zh-CN"/>
              <a:t>argc,argv</a:t>
            </a:r>
          </a:p>
          <a:p>
            <a:r>
              <a:rPr lang="zh-CN" altLang="en-US"/>
              <a:t>所有的局部变量也在堆栈上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609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2.Mov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从预编译到编译到连接的过程，</a:t>
            </a:r>
            <a:r>
              <a:rPr lang="en-US" altLang="zh-CN" dirty="0" err="1"/>
              <a:t>gcc</a:t>
            </a:r>
            <a:r>
              <a:rPr lang="zh-CN" altLang="en-US" dirty="0"/>
              <a:t>也提供了不同的参数控制，让我们可以分段控制，怎么理解可执行文件，文本文件，计算机本质上是一个大的状态机，对理解文本是很困难的，所以实际上执行的是机器指令，</a:t>
            </a:r>
            <a:r>
              <a:rPr lang="en-US" altLang="zh-CN" dirty="0" err="1"/>
              <a:t>objdump</a:t>
            </a:r>
            <a:r>
              <a:rPr lang="en-US" altLang="zh-CN" dirty="0"/>
              <a:t> -d</a:t>
            </a:r>
            <a:r>
              <a:rPr lang="zh-CN" altLang="en-US" dirty="0"/>
              <a:t>查看二进制文件的反汇编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88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所有的参数在堆栈上</a:t>
            </a:r>
            <a:r>
              <a:rPr lang="en-US" altLang="zh-CN"/>
              <a:t>argc,argv</a:t>
            </a:r>
          </a:p>
          <a:p>
            <a:r>
              <a:rPr lang="zh-CN" altLang="en-US"/>
              <a:t>所有的局部变量也在堆栈上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0467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所有的参数在堆栈上</a:t>
            </a:r>
            <a:r>
              <a:rPr lang="en-US" altLang="zh-CN"/>
              <a:t>argc,argv</a:t>
            </a:r>
          </a:p>
          <a:p>
            <a:r>
              <a:rPr lang="zh-CN" altLang="en-US"/>
              <a:t>所有的局部变量也在堆栈上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7360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53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学习理解编译过程中</a:t>
            </a:r>
            <a:r>
              <a:rPr lang="en-US" altLang="zh-CN"/>
              <a:t>gcc</a:t>
            </a:r>
            <a:r>
              <a:rPr lang="zh-CN" altLang="en-US"/>
              <a:t>最重要的三个选项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复习一下，</a:t>
            </a:r>
            <a:r>
              <a:rPr lang="en-US" altLang="zh-CN"/>
              <a:t>C</a:t>
            </a:r>
            <a:r>
              <a:rPr lang="zh-CN" altLang="en-US"/>
              <a:t>和</a:t>
            </a:r>
            <a:r>
              <a:rPr lang="en-US" altLang="zh-CN"/>
              <a:t>C++</a:t>
            </a:r>
            <a:r>
              <a:rPr lang="zh-CN" altLang="en-US"/>
              <a:t>学习中可能有一点忽略的部分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60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大家对预编译的理解，主要就是</a:t>
            </a:r>
            <a:r>
              <a:rPr lang="en-US" altLang="zh-CN"/>
              <a:t>#</a:t>
            </a:r>
            <a:r>
              <a:rPr lang="zh-CN" altLang="en-US"/>
              <a:t>，</a:t>
            </a:r>
            <a:r>
              <a:rPr lang="en-US" altLang="zh-CN"/>
              <a:t>##</a:t>
            </a:r>
            <a:r>
              <a:rPr lang="zh-CN" altLang="en-US"/>
              <a:t>等等，比如</a:t>
            </a:r>
            <a:r>
              <a:rPr lang="en-US" altLang="zh-CN"/>
              <a:t>#include #define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05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实际上是一个预编译指令，就是把</a:t>
            </a:r>
            <a:r>
              <a:rPr lang="en-US" altLang="zh-CN"/>
              <a:t>include</a:t>
            </a:r>
            <a:r>
              <a:rPr lang="zh-CN" altLang="en-US"/>
              <a:t>的文件原样复制粘贴进来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599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3.Mov</a:t>
            </a:r>
          </a:p>
          <a:p>
            <a:r>
              <a:rPr lang="zh-CN" altLang="en-US" dirty="0"/>
              <a:t>可以</a:t>
            </a:r>
            <a:r>
              <a:rPr lang="en-US" altLang="zh-CN" dirty="0"/>
              <a:t>include</a:t>
            </a:r>
            <a:r>
              <a:rPr lang="zh-CN" altLang="en-US" dirty="0"/>
              <a:t>再</a:t>
            </a:r>
            <a:r>
              <a:rPr lang="en-US" altLang="zh-CN" dirty="0"/>
              <a:t>include</a:t>
            </a:r>
          </a:p>
          <a:p>
            <a:r>
              <a:rPr lang="zh-CN" altLang="en-US" dirty="0"/>
              <a:t>复制粘贴？实际上</a:t>
            </a:r>
            <a:endParaRPr lang="en-US" altLang="zh-CN" dirty="0"/>
          </a:p>
          <a:p>
            <a:r>
              <a:rPr lang="zh-CN" altLang="en-US" dirty="0"/>
              <a:t>教科书上有正确的解释，实际上编程语言的设计者主要还是引用头文件，但是也伴随带来了很多常见的用法，</a:t>
            </a:r>
            <a:r>
              <a:rPr lang="en-US" altLang="zh-CN" dirty="0" err="1"/>
              <a:t>inc</a:t>
            </a:r>
            <a:r>
              <a:rPr lang="zh-CN" altLang="en-US" dirty="0"/>
              <a:t>代表</a:t>
            </a:r>
            <a:r>
              <a:rPr lang="en-US" altLang="zh-CN" dirty="0"/>
              <a:t>include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14BF4-11D4-4571-B4DE-4843082F76D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0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B83D-2F05-49FB-8CE8-C0CB2E6CE13A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4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DD9D-4790-4E68-BC45-A7D8F431CDC9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5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5D63-3129-47E3-A166-522D8FC57170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7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432" y="57441"/>
            <a:ext cx="8904849" cy="819439"/>
          </a:xfrm>
        </p:spPr>
        <p:txBody>
          <a:bodyPr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432" y="989429"/>
            <a:ext cx="8984567" cy="536692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defRPr sz="200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defRPr sz="180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57F3-F41A-45B2-AA59-8E9D43BC8612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9961512-3F99-4665-BB36-07300D6D6EA3}"/>
              </a:ext>
            </a:extLst>
          </p:cNvPr>
          <p:cNvCxnSpPr/>
          <p:nvPr userDrawn="1"/>
        </p:nvCxnSpPr>
        <p:spPr>
          <a:xfrm>
            <a:off x="-1" y="876886"/>
            <a:ext cx="9144000" cy="0"/>
          </a:xfrm>
          <a:prstGeom prst="line">
            <a:avLst/>
          </a:prstGeom>
          <a:ln w="19050">
            <a:solidFill>
              <a:srgbClr val="6312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459B10-A218-4F2C-85FC-C25D1BD2B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467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AF51864-2529-4C3F-B1BE-744FBF0985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77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b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40F6-5D09-409E-B13E-D71EA503F1E0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5636741-61B2-45FD-A7F1-45201F9FD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467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AF51864-2529-4C3F-B1BE-744FBF0985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45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BC6-04ED-4A10-B1C6-048D3B6C0185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46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BAB3-370F-4A04-922E-DCB6D1CB7840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9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90DB-61F5-487F-9EC9-0614411C895E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97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65DA-24CD-4FA1-82BF-58027AF845CD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78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6F2C-3A6D-4000-A479-6C3CBF39F9FD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72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5132-A0A8-4B6E-AF9B-0E5DF71E6478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17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579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9750E9D-0653-48D6-9E22-8462F65182F3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467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AF51864-2529-4C3F-B1BE-744FBF0985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able.nju.edu.cn/external-apps/9b348083-92e2-49f7-9cd9-dcbb227cb7a5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the-art-of/9781449318482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BC5E2-B694-495D-B13B-EED163A3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655762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语言拾遗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(1):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机制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A77986-75E5-4131-A7A9-2BFBE0CBF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8537" y="3171254"/>
            <a:ext cx="3226923" cy="1058388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刘杰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liujie@nju.edu.cn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34217-8426-4350-B442-3E9D6F323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0" y="5100610"/>
            <a:ext cx="864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8AA03D-2F65-4682-8BD4-A7410826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185" y="5100610"/>
            <a:ext cx="10716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副标题 2">
            <a:extLst>
              <a:ext uri="{FF2B5EF4-FFF2-40B4-BE49-F238E27FC236}">
                <a16:creationId xmlns:a16="http://schemas.microsoft.com/office/drawing/2014/main" id="{6DC700F3-74C5-452F-84BA-D999DCF457C1}"/>
              </a:ext>
            </a:extLst>
          </p:cNvPr>
          <p:cNvSpPr txBox="1">
            <a:spLocks/>
          </p:cNvSpPr>
          <p:nvPr/>
        </p:nvSpPr>
        <p:spPr>
          <a:xfrm>
            <a:off x="234704" y="4622772"/>
            <a:ext cx="1816591" cy="47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南京大学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A642ED1F-1C89-4B8D-A4DC-A2AF7C34C865}"/>
              </a:ext>
            </a:extLst>
          </p:cNvPr>
          <p:cNvSpPr txBox="1">
            <a:spLocks/>
          </p:cNvSpPr>
          <p:nvPr/>
        </p:nvSpPr>
        <p:spPr>
          <a:xfrm>
            <a:off x="3273685" y="4622772"/>
            <a:ext cx="2596628" cy="477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计算机学院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E3E88D36-0468-4266-820A-8BA4BC52FFBE}"/>
              </a:ext>
            </a:extLst>
          </p:cNvPr>
          <p:cNvSpPr txBox="1">
            <a:spLocks/>
          </p:cNvSpPr>
          <p:nvPr/>
        </p:nvSpPr>
        <p:spPr>
          <a:xfrm>
            <a:off x="6720123" y="4622772"/>
            <a:ext cx="2423877" cy="47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多媒体计算研究组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88DF2-B6F6-CAC4-B74E-865AD52F7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611" y="5297710"/>
            <a:ext cx="1612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54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BD9D0-9DC4-1D0B-8F6C-6E733F620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F0F91D-E90D-DD80-9056-EA9C06E1D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2">
            <a:hlinkClick r:id="" action="ppaction://media"/>
            <a:extLst>
              <a:ext uri="{FF2B5EF4-FFF2-40B4-BE49-F238E27FC236}">
                <a16:creationId xmlns:a16="http://schemas.microsoft.com/office/drawing/2014/main" id="{A9B59AAC-1CCE-FDCD-0437-90A3F3C028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19" y="136525"/>
            <a:ext cx="8923460" cy="6319693"/>
          </a:xfrm>
        </p:spPr>
      </p:pic>
    </p:spTree>
    <p:extLst>
      <p:ext uri="{BB962C8B-B14F-4D97-AF65-F5344CB8AC3E}">
        <p14:creationId xmlns:p14="http://schemas.microsoft.com/office/powerpoint/2010/main" val="50885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5D842-0FB3-4837-BBE0-7446D4A7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从源代码到可执行文件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CB74C-2302-4C65-9BCE-4B80E707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2DABC1-4B7F-4A37-9D62-C16FCB0AD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076A35-55EF-4A83-A048-C452162E016A}"/>
              </a:ext>
            </a:extLst>
          </p:cNvPr>
          <p:cNvSpPr/>
          <p:nvPr/>
        </p:nvSpPr>
        <p:spPr>
          <a:xfrm>
            <a:off x="240631" y="2779295"/>
            <a:ext cx="703848" cy="559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.c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D5A8ED-BD43-40DB-B0C0-BBEB3571D85A}"/>
              </a:ext>
            </a:extLst>
          </p:cNvPr>
          <p:cNvSpPr/>
          <p:nvPr/>
        </p:nvSpPr>
        <p:spPr>
          <a:xfrm>
            <a:off x="2053389" y="2779295"/>
            <a:ext cx="703848" cy="559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latin typeface="Consolas" panose="020B0609020204030204" pitchFamily="49" charset="0"/>
              </a:rPr>
              <a:t>i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437962-FC2E-4875-9A58-ECA895CA9300}"/>
              </a:ext>
            </a:extLst>
          </p:cNvPr>
          <p:cNvSpPr/>
          <p:nvPr/>
        </p:nvSpPr>
        <p:spPr>
          <a:xfrm>
            <a:off x="4111036" y="2779295"/>
            <a:ext cx="703848" cy="559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.s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72DBDF-7BB2-4DBA-899D-A09DEA0D53A2}"/>
              </a:ext>
            </a:extLst>
          </p:cNvPr>
          <p:cNvSpPr/>
          <p:nvPr/>
        </p:nvSpPr>
        <p:spPr>
          <a:xfrm>
            <a:off x="6047240" y="2779295"/>
            <a:ext cx="703848" cy="559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.o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5EE2DE-0B17-4954-9C73-08C294B0E9C7}"/>
              </a:ext>
            </a:extLst>
          </p:cNvPr>
          <p:cNvSpPr/>
          <p:nvPr/>
        </p:nvSpPr>
        <p:spPr>
          <a:xfrm>
            <a:off x="7983445" y="2779295"/>
            <a:ext cx="1080836" cy="5594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.out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2A8BAB-B861-43F7-8DC4-D9A5EB52E730}"/>
              </a:ext>
            </a:extLst>
          </p:cNvPr>
          <p:cNvCxnSpPr>
            <a:stCxn id="8" idx="3"/>
          </p:cNvCxnSpPr>
          <p:nvPr/>
        </p:nvCxnSpPr>
        <p:spPr>
          <a:xfrm>
            <a:off x="944479" y="3059029"/>
            <a:ext cx="11099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AE7B0A0-363D-413F-8240-8B3FC4CE999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757237" y="3059029"/>
            <a:ext cx="13537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8C796D9-F1D8-4A84-B47E-CB89800DA5A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814884" y="3059029"/>
            <a:ext cx="12323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546112A-2EBA-4D03-81C3-5A36E47EF71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751088" y="3059029"/>
            <a:ext cx="12323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A955D5-BB8B-446C-827B-3A27A7A2F911}"/>
              </a:ext>
            </a:extLst>
          </p:cNvPr>
          <p:cNvSpPr txBox="1"/>
          <p:nvPr/>
        </p:nvSpPr>
        <p:spPr>
          <a:xfrm>
            <a:off x="1025678" y="2414172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预编译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2E2E34-AF51-413E-8C6B-6D182BDEBCE9}"/>
              </a:ext>
            </a:extLst>
          </p:cNvPr>
          <p:cNvSpPr txBox="1"/>
          <p:nvPr/>
        </p:nvSpPr>
        <p:spPr>
          <a:xfrm>
            <a:off x="3127578" y="2414172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编译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D3A5ED-A2DD-4A21-8262-4D106B8FFBAB}"/>
              </a:ext>
            </a:extLst>
          </p:cNvPr>
          <p:cNvSpPr txBox="1"/>
          <p:nvPr/>
        </p:nvSpPr>
        <p:spPr>
          <a:xfrm>
            <a:off x="5099795" y="2409963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汇编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1676671-73C1-4545-BCDF-D36015C7A2AA}"/>
              </a:ext>
            </a:extLst>
          </p:cNvPr>
          <p:cNvSpPr txBox="1"/>
          <p:nvPr/>
        </p:nvSpPr>
        <p:spPr>
          <a:xfrm>
            <a:off x="7072012" y="2409963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链接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0DD63B8-C5C4-43B6-8624-5331C2EB2175}"/>
              </a:ext>
            </a:extLst>
          </p:cNvPr>
          <p:cNvSpPr txBox="1"/>
          <p:nvPr/>
        </p:nvSpPr>
        <p:spPr>
          <a:xfrm>
            <a:off x="1255791" y="3738301"/>
            <a:ext cx="4647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-E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F608370-9A95-4956-AF8B-8EB6E84C2572}"/>
              </a:ext>
            </a:extLst>
          </p:cNvPr>
          <p:cNvSpPr txBox="1"/>
          <p:nvPr/>
        </p:nvSpPr>
        <p:spPr>
          <a:xfrm>
            <a:off x="3273086" y="3738301"/>
            <a:ext cx="4647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-S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34308C-04B7-4AC4-B358-B7DE0072DA04}"/>
              </a:ext>
            </a:extLst>
          </p:cNvPr>
          <p:cNvSpPr txBox="1"/>
          <p:nvPr/>
        </p:nvSpPr>
        <p:spPr>
          <a:xfrm>
            <a:off x="5242254" y="3738301"/>
            <a:ext cx="4647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-c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57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833C5-3655-41CF-96F9-01F0B89E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进入</a:t>
            </a:r>
            <a:r>
              <a:rPr lang="en-US" altLang="zh-CN" dirty="0"/>
              <a:t>C</a:t>
            </a:r>
            <a:r>
              <a:rPr lang="zh-CN" altLang="en-US" dirty="0"/>
              <a:t>语言之前：预编译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374E97-355C-4D6F-9290-B42458DCC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#include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#define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#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##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#ifdef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9F2A9F-87AA-4134-A6B6-57AB8E091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3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18854-7217-43FC-8933-91EB61E6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#include</a:t>
            </a:r>
            <a:r>
              <a:rPr lang="zh-CN" altLang="en-US" dirty="0"/>
              <a:t>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9E0B5A-B54A-43C6-89CB-F88D6332F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>
                <a:latin typeface="Consolas" panose="020B0609020204030204" pitchFamily="49" charset="0"/>
              </a:rPr>
              <a:t>#include</a:t>
            </a:r>
            <a:r>
              <a:rPr lang="zh-CN" altLang="en-US" dirty="0">
                <a:latin typeface="微软雅黑" panose="020B0503020204020204" pitchFamily="34" charset="-122"/>
              </a:rPr>
              <a:t>？</a:t>
            </a:r>
            <a:endParaRPr lang="en-US" altLang="zh-CN" dirty="0">
              <a:latin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怎么理解？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C28774-0676-4803-8D6E-484884F5C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07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14309-642C-4ACB-C8DC-6149A323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FB3026-55DB-5E3E-6AB3-6D12424DE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7" name="3">
            <a:hlinkClick r:id="" action="ppaction://media"/>
            <a:extLst>
              <a:ext uri="{FF2B5EF4-FFF2-40B4-BE49-F238E27FC236}">
                <a16:creationId xmlns:a16="http://schemas.microsoft.com/office/drawing/2014/main" id="{C03361D9-8173-DC88-F3DF-A7F585D072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19" y="57441"/>
            <a:ext cx="9089527" cy="6437304"/>
          </a:xfrm>
        </p:spPr>
      </p:pic>
    </p:spTree>
    <p:extLst>
      <p:ext uri="{BB962C8B-B14F-4D97-AF65-F5344CB8AC3E}">
        <p14:creationId xmlns:p14="http://schemas.microsoft.com/office/powerpoint/2010/main" val="25262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B9D56-7DF9-4113-9706-108B1E69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#include&lt;&gt;</a:t>
            </a:r>
            <a:r>
              <a:rPr lang="zh-CN" altLang="en-US" dirty="0"/>
              <a:t>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A0B63B-E302-469A-A939-ADAF37F48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以下代码有什么区别？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1100" dirty="0"/>
          </a:p>
          <a:p>
            <a:r>
              <a:rPr lang="zh-CN" altLang="en-US" dirty="0"/>
              <a:t>为什么在没有安装库时会发生错误？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你可能在书</a:t>
            </a:r>
            <a:r>
              <a:rPr lang="en-US" altLang="zh-CN" dirty="0"/>
              <a:t>/</a:t>
            </a:r>
            <a:r>
              <a:rPr lang="zh-CN" altLang="en-US" dirty="0"/>
              <a:t>阅读材料上了解过一些相关的知识</a:t>
            </a:r>
            <a:endParaRPr lang="en-US" altLang="zh-CN" dirty="0"/>
          </a:p>
          <a:p>
            <a:pPr lvl="1"/>
            <a:r>
              <a:rPr lang="zh-CN" altLang="en-US" dirty="0"/>
              <a:t>但更好的办法是</a:t>
            </a:r>
            <a:r>
              <a:rPr lang="zh-CN" altLang="en-US" dirty="0">
                <a:solidFill>
                  <a:srgbClr val="FF0000"/>
                </a:solidFill>
              </a:rPr>
              <a:t>阅读命令的日志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gcc</a:t>
            </a:r>
            <a:r>
              <a:rPr lang="en-US" altLang="zh-CN" dirty="0">
                <a:latin typeface="Consolas" panose="020B0609020204030204" pitchFamily="49" charset="0"/>
              </a:rPr>
              <a:t> --verbose </a:t>
            </a:r>
            <a:r>
              <a:rPr lang="en-US" altLang="zh-CN" dirty="0" err="1">
                <a:latin typeface="Consolas" panose="020B0609020204030204" pitchFamily="49" charset="0"/>
              </a:rPr>
              <a:t>a.c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79EE01-244D-481B-902D-FB3EB88E0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18C6745-F7E9-4334-B4BC-E773092CF468}"/>
              </a:ext>
            </a:extLst>
          </p:cNvPr>
          <p:cNvSpPr/>
          <p:nvPr/>
        </p:nvSpPr>
        <p:spPr>
          <a:xfrm>
            <a:off x="458068" y="1645022"/>
            <a:ext cx="8227864" cy="804476"/>
          </a:xfrm>
          <a:prstGeom prst="roundRect">
            <a:avLst>
              <a:gd name="adj" fmla="val 16454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zh-CN" sz="2000" i="1" dirty="0" err="1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stdio.h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“</a:t>
            </a:r>
            <a:r>
              <a:rPr lang="en-US" altLang="zh-CN" sz="2000" i="1" dirty="0" err="1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stdio.h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</a:t>
            </a:r>
            <a:endParaRPr lang="en-US" altLang="zh-CN" sz="300" dirty="0">
              <a:solidFill>
                <a:srgbClr val="628989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BB19E2C-6E1D-41C2-A7B4-9A34A181F80E}"/>
              </a:ext>
            </a:extLst>
          </p:cNvPr>
          <p:cNvSpPr/>
          <p:nvPr/>
        </p:nvSpPr>
        <p:spPr>
          <a:xfrm>
            <a:off x="458068" y="3339863"/>
            <a:ext cx="8227864" cy="438805"/>
          </a:xfrm>
          <a:prstGeom prst="roundRect">
            <a:avLst>
              <a:gd name="adj" fmla="val 16454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zh-CN" sz="2000" i="1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SDL/SDL2.h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6846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39CC9-C6B2-6385-375A-64DA7D02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A10BA2-CE54-5A4E-1F2D-2F3A65C89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7" name="4">
            <a:hlinkClick r:id="" action="ppaction://media"/>
            <a:extLst>
              <a:ext uri="{FF2B5EF4-FFF2-40B4-BE49-F238E27FC236}">
                <a16:creationId xmlns:a16="http://schemas.microsoft.com/office/drawing/2014/main" id="{67AA766B-B7A9-534C-FC26-77103DD465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19" y="57441"/>
            <a:ext cx="9098371" cy="6443567"/>
          </a:xfrm>
        </p:spPr>
      </p:pic>
    </p:spTree>
    <p:extLst>
      <p:ext uri="{BB962C8B-B14F-4D97-AF65-F5344CB8AC3E}">
        <p14:creationId xmlns:p14="http://schemas.microsoft.com/office/powerpoint/2010/main" val="295476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B9D56-7DF9-4113-9706-108B1E69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#include&lt;&gt;</a:t>
            </a:r>
            <a:r>
              <a:rPr lang="zh-CN" altLang="en-US" dirty="0"/>
              <a:t>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A0B63B-E302-469A-A939-ADAF37F48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以下代码有什么区别？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1100" dirty="0"/>
          </a:p>
          <a:p>
            <a:r>
              <a:rPr lang="zh-CN" altLang="en-US" dirty="0"/>
              <a:t>为什么在没有安装库时会发生错误？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你可能在书</a:t>
            </a:r>
            <a:r>
              <a:rPr lang="en-US" altLang="zh-CN" dirty="0"/>
              <a:t>/</a:t>
            </a:r>
            <a:r>
              <a:rPr lang="zh-CN" altLang="en-US" dirty="0"/>
              <a:t>阅读材料上了解过一些相关的知识</a:t>
            </a:r>
            <a:endParaRPr lang="en-US" altLang="zh-CN" dirty="0"/>
          </a:p>
          <a:p>
            <a:pPr lvl="1"/>
            <a:r>
              <a:rPr lang="zh-CN" altLang="en-US" dirty="0"/>
              <a:t>但更好的办法是</a:t>
            </a:r>
            <a:r>
              <a:rPr lang="zh-CN" altLang="en-US" dirty="0">
                <a:solidFill>
                  <a:srgbClr val="FF0000"/>
                </a:solidFill>
              </a:rPr>
              <a:t>阅读命令的日志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gcc</a:t>
            </a:r>
            <a:r>
              <a:rPr lang="en-US" altLang="zh-CN" dirty="0">
                <a:latin typeface="Consolas" panose="020B0609020204030204" pitchFamily="49" charset="0"/>
              </a:rPr>
              <a:t> --verbose </a:t>
            </a:r>
            <a:r>
              <a:rPr lang="en-US" altLang="zh-CN" dirty="0" err="1">
                <a:latin typeface="Consolas" panose="020B0609020204030204" pitchFamily="49" charset="0"/>
              </a:rPr>
              <a:t>a.c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79EE01-244D-481B-902D-FB3EB88E0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18C6745-F7E9-4334-B4BC-E773092CF468}"/>
              </a:ext>
            </a:extLst>
          </p:cNvPr>
          <p:cNvSpPr/>
          <p:nvPr/>
        </p:nvSpPr>
        <p:spPr>
          <a:xfrm>
            <a:off x="458068" y="1645022"/>
            <a:ext cx="8227864" cy="804476"/>
          </a:xfrm>
          <a:prstGeom prst="roundRect">
            <a:avLst>
              <a:gd name="adj" fmla="val 16454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zh-CN" sz="2000" i="1" dirty="0" err="1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stdio.h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“</a:t>
            </a:r>
            <a:r>
              <a:rPr lang="en-US" altLang="zh-CN" sz="2000" i="1" dirty="0" err="1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stdio.h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</a:t>
            </a:r>
            <a:endParaRPr lang="en-US" altLang="zh-CN" sz="300" dirty="0">
              <a:solidFill>
                <a:srgbClr val="628989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BB19E2C-6E1D-41C2-A7B4-9A34A181F80E}"/>
              </a:ext>
            </a:extLst>
          </p:cNvPr>
          <p:cNvSpPr/>
          <p:nvPr/>
        </p:nvSpPr>
        <p:spPr>
          <a:xfrm>
            <a:off x="458068" y="3339863"/>
            <a:ext cx="8227864" cy="438805"/>
          </a:xfrm>
          <a:prstGeom prst="roundRect">
            <a:avLst>
              <a:gd name="adj" fmla="val 16454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zh-CN" sz="2000" i="1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SDL/SDL2.h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E53FCA-D1C5-40E4-A2E6-33879873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56" y="162016"/>
            <a:ext cx="4265154" cy="133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3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1DFC0-EF15-7CF5-F8CD-53DC4A8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3066-54CD-5E58-C6B3-BFDE835BC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7" name="5">
            <a:hlinkClick r:id="" action="ppaction://media"/>
            <a:extLst>
              <a:ext uri="{FF2B5EF4-FFF2-40B4-BE49-F238E27FC236}">
                <a16:creationId xmlns:a16="http://schemas.microsoft.com/office/drawing/2014/main" id="{3BB646B9-B1E4-AF52-5B9E-8BA3E398AF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19" y="72431"/>
            <a:ext cx="9124901" cy="6462356"/>
          </a:xfrm>
        </p:spPr>
      </p:pic>
    </p:spTree>
    <p:extLst>
      <p:ext uri="{BB962C8B-B14F-4D97-AF65-F5344CB8AC3E}">
        <p14:creationId xmlns:p14="http://schemas.microsoft.com/office/powerpoint/2010/main" val="62034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6E7BA-12D6-5432-F1B7-6A0F9E886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A7CCE-C89A-0522-D36F-34A1A1AD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#include&lt;&gt;</a:t>
            </a:r>
            <a:r>
              <a:rPr lang="zh-CN" altLang="en-US" dirty="0"/>
              <a:t>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F0C09C-5637-502A-CB57-8D1E0C15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以下代码有什么区别？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1100" dirty="0"/>
          </a:p>
          <a:p>
            <a:r>
              <a:rPr lang="zh-CN" altLang="en-US" dirty="0"/>
              <a:t>为什么在没有安装库时会发生错误？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你可能在书</a:t>
            </a:r>
            <a:r>
              <a:rPr lang="en-US" altLang="zh-CN" dirty="0"/>
              <a:t>/</a:t>
            </a:r>
            <a:r>
              <a:rPr lang="zh-CN" altLang="en-US" dirty="0"/>
              <a:t>阅读材料上了解过一些相关的知识</a:t>
            </a:r>
            <a:endParaRPr lang="en-US" altLang="zh-CN" dirty="0"/>
          </a:p>
          <a:p>
            <a:pPr lvl="1"/>
            <a:r>
              <a:rPr lang="zh-CN" altLang="en-US" dirty="0"/>
              <a:t>但更好的办法是</a:t>
            </a:r>
            <a:r>
              <a:rPr lang="zh-CN" altLang="en-US" dirty="0">
                <a:solidFill>
                  <a:srgbClr val="FF0000"/>
                </a:solidFill>
              </a:rPr>
              <a:t>阅读命令的日志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gcc</a:t>
            </a:r>
            <a:r>
              <a:rPr lang="en-US" altLang="zh-CN" dirty="0">
                <a:latin typeface="Consolas" panose="020B0609020204030204" pitchFamily="49" charset="0"/>
              </a:rPr>
              <a:t> --verbose </a:t>
            </a:r>
            <a:r>
              <a:rPr lang="en-US" altLang="zh-CN" dirty="0" err="1">
                <a:latin typeface="Consolas" panose="020B0609020204030204" pitchFamily="49" charset="0"/>
              </a:rPr>
              <a:t>a.c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901537-79F2-5425-393C-8CA177B66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C3BE34D-B92B-11B0-AA69-226E0D47ED8D}"/>
              </a:ext>
            </a:extLst>
          </p:cNvPr>
          <p:cNvSpPr/>
          <p:nvPr/>
        </p:nvSpPr>
        <p:spPr>
          <a:xfrm>
            <a:off x="458068" y="1645022"/>
            <a:ext cx="8227864" cy="804476"/>
          </a:xfrm>
          <a:prstGeom prst="roundRect">
            <a:avLst>
              <a:gd name="adj" fmla="val 16454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zh-CN" sz="2000" i="1" dirty="0" err="1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stdio.h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“</a:t>
            </a:r>
            <a:r>
              <a:rPr lang="en-US" altLang="zh-CN" sz="2000" i="1" dirty="0" err="1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stdio.h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</a:t>
            </a:r>
            <a:endParaRPr lang="en-US" altLang="zh-CN" sz="300" dirty="0">
              <a:solidFill>
                <a:srgbClr val="628989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342AF70-96D6-CCB5-B0CD-AA29A068EEFE}"/>
              </a:ext>
            </a:extLst>
          </p:cNvPr>
          <p:cNvSpPr/>
          <p:nvPr/>
        </p:nvSpPr>
        <p:spPr>
          <a:xfrm>
            <a:off x="458068" y="3339863"/>
            <a:ext cx="8227864" cy="438805"/>
          </a:xfrm>
          <a:prstGeom prst="roundRect">
            <a:avLst>
              <a:gd name="adj" fmla="val 16454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zh-CN" sz="2000" i="1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SDL/SDL2.h</a:t>
            </a:r>
            <a:r>
              <a:rPr lang="en-US" altLang="zh-CN" sz="2000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73631B-31CB-FA12-63D9-A1E3B1DD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56" y="162016"/>
            <a:ext cx="4265154" cy="1335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EE4B7-4803-5DEA-EEDE-551C3A777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812" y="2092707"/>
            <a:ext cx="4265154" cy="1336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7854B-AA92-D3D9-F0B4-04E2CE56D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856" y="1640860"/>
            <a:ext cx="3860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5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FCA1-7937-6099-3EA6-3AE8543F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Intel and AT&amp;T Syntax</a:t>
            </a:r>
            <a:endParaRPr lang="en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757256-0BC2-2455-DAF0-1274C95D2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393" y="2367359"/>
            <a:ext cx="6076977" cy="21232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DBFB5-7B0C-F830-B8EA-CB4AA0701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49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02D20-809A-4606-82B8-6933D69D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有趣的预编译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9658E2-9C2B-4081-8AEA-F6CC893EF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以下代码会输出什么？</a:t>
            </a:r>
            <a:endParaRPr lang="en-US" altLang="zh-CN" dirty="0"/>
          </a:p>
          <a:p>
            <a:pPr lvl="1"/>
            <a:r>
              <a:rPr lang="zh-CN" altLang="en-US" dirty="0"/>
              <a:t>为什么？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FE11D7-B28F-42BA-AE8B-3EB455BD5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E928E3B-A6CA-433A-B30B-F2BC50FC0C3C}"/>
              </a:ext>
            </a:extLst>
          </p:cNvPr>
          <p:cNvSpPr/>
          <p:nvPr/>
        </p:nvSpPr>
        <p:spPr>
          <a:xfrm>
            <a:off x="527610" y="1936329"/>
            <a:ext cx="8088779" cy="3126839"/>
          </a:xfrm>
          <a:prstGeom prst="roundRect">
            <a:avLst>
              <a:gd name="adj" fmla="val 4552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</a:t>
            </a:r>
            <a:r>
              <a:rPr lang="en-US" altLang="zh-CN" sz="2000" i="1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zh-CN" sz="2000" i="1" dirty="0" err="1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stdio.h</a:t>
            </a:r>
            <a:r>
              <a:rPr lang="en-US" altLang="zh-CN" sz="2000" i="1" dirty="0">
                <a:solidFill>
                  <a:srgbClr val="62898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endParaRPr lang="en-US" altLang="zh-CN" sz="2000" dirty="0">
              <a:solidFill>
                <a:srgbClr val="C4A563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9D104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E06F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main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#if aa == bb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printf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altLang="zh-CN" sz="2000" dirty="0">
                <a:solidFill>
                  <a:srgbClr val="AF414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"Yes</a:t>
            </a:r>
            <a:r>
              <a:rPr lang="en-US" altLang="zh-CN" sz="2000" b="1" dirty="0">
                <a:solidFill>
                  <a:srgbClr val="AC672B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\n</a:t>
            </a:r>
            <a:r>
              <a:rPr lang="en-US" altLang="zh-CN" sz="2000" dirty="0">
                <a:solidFill>
                  <a:srgbClr val="AF414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#else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printf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altLang="zh-CN" sz="2000" dirty="0">
                <a:solidFill>
                  <a:srgbClr val="AF414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"No</a:t>
            </a:r>
            <a:r>
              <a:rPr lang="en-US" altLang="zh-CN" sz="2000" b="1" dirty="0">
                <a:solidFill>
                  <a:srgbClr val="AC672B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\n</a:t>
            </a:r>
            <a:r>
              <a:rPr lang="en-US" altLang="zh-CN" sz="2000" dirty="0">
                <a:solidFill>
                  <a:srgbClr val="AF414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#endif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en-US" altLang="zh-CN" sz="3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86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9B3F6-61A8-15A1-3179-3F29B194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801C6-1A00-45D2-25B5-3D5A98EF2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7" name="6">
            <a:hlinkClick r:id="" action="ppaction://media"/>
            <a:extLst>
              <a:ext uri="{FF2B5EF4-FFF2-40B4-BE49-F238E27FC236}">
                <a16:creationId xmlns:a16="http://schemas.microsoft.com/office/drawing/2014/main" id="{8D7B15A1-6A90-700C-F0C0-A4C934B5E5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679" y="150312"/>
            <a:ext cx="9259069" cy="6557375"/>
          </a:xfrm>
        </p:spPr>
      </p:pic>
    </p:spTree>
    <p:extLst>
      <p:ext uri="{BB962C8B-B14F-4D97-AF65-F5344CB8AC3E}">
        <p14:creationId xmlns:p14="http://schemas.microsoft.com/office/powerpoint/2010/main" val="285111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1B4E0-4A3C-4753-BED2-36E87A23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宏定义与展开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AEFB4-62DF-4943-9A4D-C4F43DAD7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宏展开：通过</a:t>
            </a:r>
            <a:r>
              <a:rPr lang="zh-CN" altLang="en-US" dirty="0">
                <a:solidFill>
                  <a:srgbClr val="FF0000"/>
                </a:solidFill>
              </a:rPr>
              <a:t>复制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粘贴</a:t>
            </a:r>
            <a:r>
              <a:rPr lang="zh-CN" altLang="en-US" dirty="0"/>
              <a:t>改变代码的形态</a:t>
            </a:r>
            <a:endParaRPr lang="en-US" altLang="zh-CN" dirty="0"/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#include </a:t>
            </a: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→</a:t>
            </a:r>
            <a:r>
              <a:rPr lang="zh-CN" altLang="en-US" dirty="0">
                <a:latin typeface="微软雅黑" panose="020B0503020204020204" pitchFamily="34" charset="-122"/>
              </a:rPr>
              <a:t>粘贴文件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</a:rPr>
              <a:t>aa, bb</a:t>
            </a:r>
            <a:r>
              <a:rPr lang="en-US" altLang="zh-CN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→</a:t>
            </a:r>
            <a:r>
              <a:rPr lang="zh-CN" altLang="en-US" dirty="0">
                <a:latin typeface="微软雅黑" panose="020B0503020204020204" pitchFamily="34" charset="-122"/>
              </a:rPr>
              <a:t>粘贴符号</a:t>
            </a:r>
            <a:endParaRPr lang="en-US" altLang="zh-CN" dirty="0">
              <a:latin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知乎问题：如何搞垮一个</a:t>
            </a:r>
            <a:r>
              <a:rPr lang="en-US" altLang="zh-CN" dirty="0">
                <a:latin typeface="微软雅黑" panose="020B0503020204020204" pitchFamily="34" charset="-122"/>
              </a:rPr>
              <a:t>OJ?</a:t>
            </a:r>
          </a:p>
          <a:p>
            <a:pPr lvl="1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09A38D-2836-4C85-BE64-DD582A1B9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B53754C-0F67-4316-A478-A8521E61861B}"/>
              </a:ext>
            </a:extLst>
          </p:cNvPr>
          <p:cNvSpPr/>
          <p:nvPr/>
        </p:nvSpPr>
        <p:spPr>
          <a:xfrm>
            <a:off x="527610" y="2864388"/>
            <a:ext cx="8088779" cy="3126839"/>
          </a:xfrm>
          <a:prstGeom prst="roundRect">
            <a:avLst>
              <a:gd name="adj" fmla="val 4552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it-IT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A "aaaaaaaaaa"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it-IT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TEN(A) A A A A A A A A A A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it-IT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B TEN(A)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it-IT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C TEN(B)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it-IT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D TEN(C)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it-IT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E TEN(D)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it-IT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F TEN(E)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it-IT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G TEN(F)</a:t>
            </a:r>
            <a:endParaRPr lang="en-US" altLang="zh-CN" sz="2000" dirty="0">
              <a:solidFill>
                <a:srgbClr val="C4A563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9D104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E06F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main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{ puts(G);}</a:t>
            </a:r>
            <a:endParaRPr lang="en-US" altLang="zh-CN" sz="3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4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8F63C-3CFE-C291-69E2-9593E89E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664B79-4A75-8BC2-8BE3-136C849A8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7" name="7">
            <a:hlinkClick r:id="" action="ppaction://media"/>
            <a:extLst>
              <a:ext uri="{FF2B5EF4-FFF2-40B4-BE49-F238E27FC236}">
                <a16:creationId xmlns:a16="http://schemas.microsoft.com/office/drawing/2014/main" id="{A7106E9F-02E1-3AF0-1566-B78B46C759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19" y="57441"/>
            <a:ext cx="9248709" cy="6550038"/>
          </a:xfrm>
        </p:spPr>
      </p:pic>
    </p:spTree>
    <p:extLst>
      <p:ext uri="{BB962C8B-B14F-4D97-AF65-F5344CB8AC3E}">
        <p14:creationId xmlns:p14="http://schemas.microsoft.com/office/powerpoint/2010/main" val="236310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90706-AB77-4320-8931-00D4A261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宏定义与展开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9ACBC-7AF0-4238-9F13-B19B6AA8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如何躲过</a:t>
            </a:r>
            <a:r>
              <a:rPr lang="en-US" altLang="zh-CN" dirty="0"/>
              <a:t>Online Judge</a:t>
            </a:r>
            <a:r>
              <a:rPr lang="zh-CN" altLang="en-US" dirty="0"/>
              <a:t>的关键字过滤？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ED9F84-C2A3-403C-87A3-7B055FA46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829F22D-2ADC-4AD8-BD00-5A07AD8FE907}"/>
              </a:ext>
            </a:extLst>
          </p:cNvPr>
          <p:cNvSpPr/>
          <p:nvPr/>
        </p:nvSpPr>
        <p:spPr>
          <a:xfrm>
            <a:off x="527610" y="1569377"/>
            <a:ext cx="8088779" cy="576745"/>
          </a:xfrm>
          <a:prstGeom prst="roundRect">
            <a:avLst>
              <a:gd name="adj" fmla="val 160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bIns="108000" rtlCol="0" anchor="ctr">
            <a:spAutoFit/>
          </a:bodyPr>
          <a:lstStyle/>
          <a:p>
            <a:pPr marL="108000">
              <a:spcBef>
                <a:spcPts val="300"/>
              </a:spcBef>
              <a:spcAft>
                <a:spcPts val="300"/>
              </a:spcAft>
            </a:pPr>
            <a:r>
              <a:rPr lang="it-IT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SYSTEM </a:t>
            </a: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sys ## </a:t>
            </a:r>
            <a:r>
              <a:rPr lang="en-US" altLang="zh-CN" sz="2000" dirty="0" err="1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tem</a:t>
            </a:r>
            <a:endParaRPr lang="en-US" altLang="zh-CN" sz="3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38A784-B54E-4C2F-8A1C-1D71615C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0" y="2708134"/>
            <a:ext cx="4823777" cy="1929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492FC5-995B-4890-A5B5-EAEB774F4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476" y="3429000"/>
            <a:ext cx="2676525" cy="733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57AD5D24-9459-4898-A8B4-D8C53B75A06F}"/>
              </a:ext>
            </a:extLst>
          </p:cNvPr>
          <p:cNvCxnSpPr>
            <a:stCxn id="8" idx="2"/>
            <a:endCxn id="10" idx="2"/>
          </p:cNvCxnSpPr>
          <p:nvPr/>
        </p:nvCxnSpPr>
        <p:spPr>
          <a:xfrm rot="5400000" flipH="1" flipV="1">
            <a:off x="4902509" y="2199415"/>
            <a:ext cx="475220" cy="4401240"/>
          </a:xfrm>
          <a:prstGeom prst="bentConnector3">
            <a:avLst>
              <a:gd name="adj1" fmla="val -132087"/>
            </a:avLst>
          </a:prstGeom>
          <a:ln w="38100"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383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90706-AB77-4320-8931-00D4A261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宏定义与展开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9ACBC-7AF0-4238-9F13-B19B6AA8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如何毁掉一个身边的同学？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ED9F84-C2A3-403C-87A3-7B055FA46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DBDDF2B-90E8-4A9D-846B-8DBABAF69BCC}"/>
              </a:ext>
            </a:extLst>
          </p:cNvPr>
          <p:cNvSpPr/>
          <p:nvPr/>
        </p:nvSpPr>
        <p:spPr>
          <a:xfrm>
            <a:off x="527610" y="1557454"/>
            <a:ext cx="8088779" cy="576745"/>
          </a:xfrm>
          <a:prstGeom prst="roundRect">
            <a:avLst>
              <a:gd name="adj" fmla="val 160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bIns="108000" rtlCol="0" anchor="ctr">
            <a:spAutoFit/>
          </a:bodyPr>
          <a:lstStyle/>
          <a:p>
            <a:pPr marL="108000">
              <a:spcBef>
                <a:spcPts val="300"/>
              </a:spcBef>
              <a:spcAft>
                <a:spcPts val="300"/>
              </a:spcAft>
            </a:pPr>
            <a:r>
              <a:rPr lang="it-IT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</a:t>
            </a:r>
            <a:r>
              <a:rPr lang="en-US" altLang="zh-CN" sz="2000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true (__LINE__ % 2 != 0)</a:t>
            </a:r>
            <a:endParaRPr lang="en-US" altLang="zh-CN" sz="3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F37931-6429-4279-B4BA-46C63309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8" y="2326955"/>
            <a:ext cx="4855948" cy="4093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6B265D-4BBB-4F60-8838-9B72D65EA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008" y="3180866"/>
            <a:ext cx="2622759" cy="3119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0B97BBDA-4072-4975-89D2-67F512131794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 flipV="1">
            <a:off x="5216376" y="3180866"/>
            <a:ext cx="2139012" cy="1192913"/>
          </a:xfrm>
          <a:prstGeom prst="bentConnector4">
            <a:avLst>
              <a:gd name="adj1" fmla="val 19346"/>
              <a:gd name="adj2" fmla="val 128915"/>
            </a:avLst>
          </a:prstGeom>
          <a:ln w="38100"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983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90706-AB77-4320-8931-00D4A261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宏定义与展开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9ACBC-7AF0-4238-9F13-B19B6AA8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ED9F84-C2A3-403C-87A3-7B055FA46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829F22D-2ADC-4AD8-BD00-5A07AD8FE907}"/>
              </a:ext>
            </a:extLst>
          </p:cNvPr>
          <p:cNvSpPr/>
          <p:nvPr/>
        </p:nvSpPr>
        <p:spPr>
          <a:xfrm>
            <a:off x="567466" y="1198036"/>
            <a:ext cx="8088779" cy="4868814"/>
          </a:xfrm>
          <a:prstGeom prst="roundRect">
            <a:avLst>
              <a:gd name="adj" fmla="val 3779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s (((((((((((((((( 0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_ * 2)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rgbClr val="C4A56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#define X * 2 + 1)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rgbClr val="337B0D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static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A8315E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unsigned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short stopwatch[] = {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_ _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,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,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,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_ _ _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,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_ _ _ _ _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,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,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_ _ X _ _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,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_ _ X _ _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,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_ X _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,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,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_ ,</a:t>
            </a:r>
          </a:p>
          <a:p>
            <a:pPr marL="10800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s _ _ _ _ _ X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_ _ _ _ _ _ , };</a:t>
            </a:r>
            <a:endParaRPr lang="en-US" altLang="zh-CN" sz="2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61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90706-AB77-4320-8931-00D4A261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宏定义与展开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9ACBC-7AF0-4238-9F13-B19B6AA82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28" y="989429"/>
            <a:ext cx="8984567" cy="5366923"/>
          </a:xfrm>
        </p:spPr>
        <p:txBody>
          <a:bodyPr/>
          <a:lstStyle/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altLang="zh-CN" sz="2400" dirty="0" err="1">
                <a:latin typeface="Consolas" panose="020B0609020204030204" pitchFamily="49" charset="0"/>
              </a:rPr>
              <a:t>gcc</a:t>
            </a:r>
            <a:r>
              <a:rPr lang="en-US" altLang="zh-CN" sz="2400" dirty="0">
                <a:latin typeface="Consolas" panose="020B0609020204030204" pitchFamily="49" charset="0"/>
              </a:rPr>
              <a:t> –E </a:t>
            </a:r>
            <a:r>
              <a:rPr lang="en-US" altLang="zh-CN" sz="2400" dirty="0" err="1">
                <a:latin typeface="Consolas" panose="020B0609020204030204" pitchFamily="49" charset="0"/>
              </a:rPr>
              <a:t>a.c</a:t>
            </a:r>
            <a:endParaRPr lang="en-US" altLang="zh-CN" sz="2400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ED9F84-C2A3-403C-87A3-7B055FA46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06B94A-79C6-4188-BDDB-390D1E86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3" y="2740699"/>
            <a:ext cx="7498347" cy="3287276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588032-7CBE-4FC4-984D-A21C18C4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146" y="2979390"/>
            <a:ext cx="1162117" cy="2809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D2E87C-8193-4BEF-B126-9AD0CA5CF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497" y="110893"/>
            <a:ext cx="3702920" cy="2259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FEA62BC-8CCE-4DCD-ADCA-569B2495EE16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>
          <a:xfrm rot="10800000" flipV="1">
            <a:off x="3925237" y="1240431"/>
            <a:ext cx="1167260" cy="1500268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C7123CE5-0A82-46D2-AE5A-AE32C880A3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47877" y="3666646"/>
            <a:ext cx="238691" cy="4483968"/>
          </a:xfrm>
          <a:prstGeom prst="bentConnector3">
            <a:avLst>
              <a:gd name="adj1" fmla="val -169851"/>
            </a:avLst>
          </a:prstGeom>
          <a:ln w="38100"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9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C9B3F-6F0F-4BCD-9713-B9718524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X-Macros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0F8B1-D7CA-4ACB-8134-3DBE9FA64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宏展开：通过</a:t>
            </a:r>
            <a:r>
              <a:rPr lang="zh-CN" altLang="en-US" dirty="0">
                <a:solidFill>
                  <a:srgbClr val="FF0000"/>
                </a:solidFill>
              </a:rPr>
              <a:t>复制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粘贴</a:t>
            </a:r>
            <a:r>
              <a:rPr lang="zh-CN" altLang="en-US" dirty="0"/>
              <a:t>改变代码的形态</a:t>
            </a:r>
            <a:endParaRPr lang="en-US" altLang="zh-CN" dirty="0"/>
          </a:p>
          <a:p>
            <a:pPr lvl="1"/>
            <a:r>
              <a:rPr lang="zh-CN" altLang="en-US" dirty="0"/>
              <a:t>反复粘贴，直到没有宏可以展开为止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例子：</a:t>
            </a:r>
            <a:r>
              <a:rPr lang="en-US" altLang="zh-CN" dirty="0"/>
              <a:t>X-macro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D4A9F-B717-4E99-A8E0-DEAF2084B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293C36B-37D8-4A6D-A156-391028568865}"/>
              </a:ext>
            </a:extLst>
          </p:cNvPr>
          <p:cNvSpPr/>
          <p:nvPr/>
        </p:nvSpPr>
        <p:spPr>
          <a:xfrm>
            <a:off x="527610" y="2868276"/>
            <a:ext cx="8088779" cy="2447092"/>
          </a:xfrm>
          <a:prstGeom prst="roundRect">
            <a:avLst>
              <a:gd name="adj" fmla="val 61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BC7A00"/>
                </a:solidFill>
                <a:effectLst/>
                <a:latin typeface="Consolas" panose="020B0609020204030204" pitchFamily="49" charset="0"/>
              </a:rPr>
              <a:t>#define NAMES(X) \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2000" b="0" i="0" dirty="0">
                <a:solidFill>
                  <a:srgbClr val="BC7A00"/>
                </a:solidFill>
                <a:effectLst/>
                <a:latin typeface="Consolas" panose="020B0609020204030204" pitchFamily="49" charset="0"/>
              </a:rPr>
              <a:t>X(Tom) X(Jerry) X(Tyke) X(Spike)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b="0" i="0" dirty="0">
                <a:solidFill>
                  <a:srgbClr val="BC7A00"/>
                </a:solidFill>
                <a:effectLst/>
                <a:latin typeface="Consolas" panose="020B0609020204030204" pitchFamily="49" charset="0"/>
              </a:rPr>
              <a:t>#define PRINT(x) puts("Hello, " #x "!");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NAMES(PRINT)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3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B5824D-B581-4038-94D5-2B997DEE68D1}"/>
              </a:ext>
            </a:extLst>
          </p:cNvPr>
          <p:cNvSpPr/>
          <p:nvPr/>
        </p:nvSpPr>
        <p:spPr>
          <a:xfrm>
            <a:off x="527609" y="5888358"/>
            <a:ext cx="8088779" cy="411718"/>
          </a:xfrm>
          <a:prstGeom prst="roundRect">
            <a:avLst>
              <a:gd name="adj" fmla="val 61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PRINT(TOM) PRINT(Jerry) PRINT(Tyke) PRINT(Spike) 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783E55D8-73C2-4BDE-B2E8-7B251333860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859394" y="4789233"/>
            <a:ext cx="1712605" cy="1099125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8A6254C1-E943-4687-9E06-3FDC8A1E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57" y="1917862"/>
            <a:ext cx="2066430" cy="138725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19A6045-F509-45D7-85B2-3847227A6EB9}"/>
              </a:ext>
            </a:extLst>
          </p:cNvPr>
          <p:cNvSpPr/>
          <p:nvPr/>
        </p:nvSpPr>
        <p:spPr>
          <a:xfrm>
            <a:off x="1071010" y="4587156"/>
            <a:ext cx="1788384" cy="3788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45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C9B3F-6F0F-4BCD-9713-B9718524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X-Macros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0F8B1-D7CA-4ACB-8134-3DBE9FA64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D4A9F-B717-4E99-A8E0-DEAF2084B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293C36B-37D8-4A6D-A156-391028568865}"/>
              </a:ext>
            </a:extLst>
          </p:cNvPr>
          <p:cNvSpPr/>
          <p:nvPr/>
        </p:nvSpPr>
        <p:spPr>
          <a:xfrm>
            <a:off x="607325" y="1065527"/>
            <a:ext cx="8088779" cy="3156506"/>
          </a:xfrm>
          <a:prstGeom prst="roundRect">
            <a:avLst>
              <a:gd name="adj" fmla="val 61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BC7A00"/>
                </a:solidFill>
                <a:effectLst/>
                <a:latin typeface="Consolas" panose="020B0609020204030204" pitchFamily="49" charset="0"/>
              </a:rPr>
              <a:t>#define NAMES(X) \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2000" b="0" i="0" dirty="0">
                <a:solidFill>
                  <a:srgbClr val="BC7A00"/>
                </a:solidFill>
                <a:effectLst/>
                <a:latin typeface="Consolas" panose="020B0609020204030204" pitchFamily="49" charset="0"/>
              </a:rPr>
              <a:t>X(Tom) X(Jerry) X(Tyke) X(Spike)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b="0" i="0" dirty="0">
                <a:solidFill>
                  <a:srgbClr val="BC7A00"/>
                </a:solidFill>
                <a:effectLst/>
                <a:latin typeface="Consolas" panose="020B0609020204030204" pitchFamily="49" charset="0"/>
              </a:rPr>
              <a:t>#define PRINT(x) puts("Hello, " #x "!");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NAMES(PRINT)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BC7A00"/>
                </a:solidFill>
                <a:latin typeface="Consolas" panose="020B0609020204030204" pitchFamily="49" charset="0"/>
              </a:rPr>
              <a:t>#define PRINT2(x) puts(“Goodbye, " #x "!");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CN" sz="200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NAMES(PRINT2)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3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B5824D-B581-4038-94D5-2B997DEE68D1}"/>
              </a:ext>
            </a:extLst>
          </p:cNvPr>
          <p:cNvSpPr/>
          <p:nvPr/>
        </p:nvSpPr>
        <p:spPr>
          <a:xfrm>
            <a:off x="619663" y="4423321"/>
            <a:ext cx="8088779" cy="411718"/>
          </a:xfrm>
          <a:prstGeom prst="roundRect">
            <a:avLst>
              <a:gd name="adj" fmla="val 61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PRINT(TOM) PRINT(Jerry) PRINT(Tyke) PRINT(Spike) 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783E55D8-73C2-4BDE-B2E8-7B2513338602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2951447" y="3025673"/>
            <a:ext cx="5756995" cy="1603507"/>
          </a:xfrm>
          <a:prstGeom prst="bentConnector3">
            <a:avLst>
              <a:gd name="adj1" fmla="val 103971"/>
            </a:avLst>
          </a:prstGeom>
          <a:ln w="28575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9A6045-F509-45D7-85B2-3847227A6EB9}"/>
              </a:ext>
            </a:extLst>
          </p:cNvPr>
          <p:cNvSpPr/>
          <p:nvPr/>
        </p:nvSpPr>
        <p:spPr>
          <a:xfrm>
            <a:off x="1163063" y="2824385"/>
            <a:ext cx="1788384" cy="314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94F009-BC21-499C-AE2C-52231C11A2EA}"/>
              </a:ext>
            </a:extLst>
          </p:cNvPr>
          <p:cNvSpPr/>
          <p:nvPr/>
        </p:nvSpPr>
        <p:spPr>
          <a:xfrm>
            <a:off x="619663" y="5099804"/>
            <a:ext cx="8088779" cy="411718"/>
          </a:xfrm>
          <a:prstGeom prst="roundRect">
            <a:avLst>
              <a:gd name="adj" fmla="val 61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PRINT2(TOM) PRINT2(Jerry) PRINT2(Tyke) PRINT2(Spike) 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74A6B39A-3C1B-44B1-B9F2-99FD22D36F37}"/>
              </a:ext>
            </a:extLst>
          </p:cNvPr>
          <p:cNvCxnSpPr>
            <a:cxnSpLocks/>
            <a:stCxn id="17" idx="1"/>
            <a:endCxn id="13" idx="1"/>
          </p:cNvCxnSpPr>
          <p:nvPr/>
        </p:nvCxnSpPr>
        <p:spPr>
          <a:xfrm rot="10800000" flipV="1">
            <a:off x="619663" y="3672027"/>
            <a:ext cx="543400" cy="1633636"/>
          </a:xfrm>
          <a:prstGeom prst="bentConnector3">
            <a:avLst>
              <a:gd name="adj1" fmla="val 142068"/>
            </a:avLst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157A55B-29D7-421D-91CE-B5F72690B292}"/>
              </a:ext>
            </a:extLst>
          </p:cNvPr>
          <p:cNvSpPr/>
          <p:nvPr/>
        </p:nvSpPr>
        <p:spPr>
          <a:xfrm>
            <a:off x="1163063" y="3514619"/>
            <a:ext cx="1911529" cy="3148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3FF175B-B3D4-4972-8066-48B0E7886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455" y="57441"/>
            <a:ext cx="2454826" cy="2447648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28709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3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D64A-FFF6-785E-80A5-FC1AED09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成绩比例调整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F584A-4BC9-2D52-9B3A-CE9857E7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分数占比（计算机）</a:t>
            </a:r>
            <a:endParaRPr lang="en-US" altLang="zh-CN" dirty="0"/>
          </a:p>
          <a:p>
            <a:pPr lvl="1"/>
            <a:r>
              <a:rPr lang="en-US" altLang="zh-CN" dirty="0"/>
              <a:t>PA</a:t>
            </a:r>
            <a:r>
              <a:rPr lang="zh-CN" altLang="en-US" dirty="0"/>
              <a:t>：</a:t>
            </a:r>
            <a:r>
              <a:rPr lang="en-US" altLang="zh-CN" dirty="0"/>
              <a:t>30%</a:t>
            </a:r>
            <a:r>
              <a:rPr lang="zh-CN" altLang="en-US" dirty="0"/>
              <a:t>、</a:t>
            </a:r>
            <a:r>
              <a:rPr lang="en-US" altLang="zh-CN" dirty="0"/>
              <a:t>Lab</a:t>
            </a:r>
            <a:r>
              <a:rPr lang="zh-CN" altLang="en-US" dirty="0"/>
              <a:t>：</a:t>
            </a:r>
            <a:r>
              <a:rPr lang="en-US" altLang="zh-CN" dirty="0"/>
              <a:t>10%</a:t>
            </a:r>
            <a:r>
              <a:rPr lang="zh-CN" altLang="en-US" dirty="0"/>
              <a:t>、</a:t>
            </a:r>
            <a:r>
              <a:rPr lang="en-US" altLang="zh-CN" dirty="0"/>
              <a:t>Homework</a:t>
            </a:r>
            <a:r>
              <a:rPr lang="zh-CN" altLang="en-US" dirty="0"/>
              <a:t>：</a:t>
            </a:r>
            <a:r>
              <a:rPr lang="en-US" altLang="zh-CN" dirty="0"/>
              <a:t>10%</a:t>
            </a:r>
            <a:r>
              <a:rPr lang="zh-CN" altLang="en-US" dirty="0"/>
              <a:t>  期末考试：</a:t>
            </a:r>
            <a:r>
              <a:rPr lang="en-US" altLang="zh-CN" dirty="0"/>
              <a:t>50%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分数占比（</a:t>
            </a:r>
            <a:r>
              <a:rPr lang="en-US" altLang="zh-CN" dirty="0"/>
              <a:t>AI</a:t>
            </a:r>
            <a:r>
              <a:rPr lang="zh-CN" altLang="en-US" dirty="0"/>
              <a:t>学院）</a:t>
            </a:r>
            <a:endParaRPr lang="en-US" altLang="zh-CN" dirty="0"/>
          </a:p>
          <a:p>
            <a:pPr lvl="1"/>
            <a:r>
              <a:rPr lang="en-US" altLang="zh-CN" dirty="0"/>
              <a:t>PA</a:t>
            </a:r>
            <a:r>
              <a:rPr lang="zh-CN" altLang="en-US" dirty="0"/>
              <a:t>：</a:t>
            </a:r>
            <a:r>
              <a:rPr lang="en-US" altLang="zh-CN" dirty="0"/>
              <a:t>30%</a:t>
            </a:r>
            <a:r>
              <a:rPr lang="zh-CN" altLang="en-US" dirty="0"/>
              <a:t>、</a:t>
            </a:r>
            <a:r>
              <a:rPr lang="en-US" altLang="zh-CN" dirty="0"/>
              <a:t>Lab</a:t>
            </a:r>
            <a:r>
              <a:rPr lang="zh-CN" altLang="en-US" dirty="0"/>
              <a:t>：</a:t>
            </a:r>
            <a:r>
              <a:rPr lang="en-US" altLang="zh-CN" dirty="0"/>
              <a:t>15%</a:t>
            </a:r>
            <a:r>
              <a:rPr lang="zh-CN" altLang="en-US" dirty="0"/>
              <a:t>、</a:t>
            </a:r>
            <a:r>
              <a:rPr lang="en-US" altLang="zh-CN" dirty="0"/>
              <a:t>Homework</a:t>
            </a:r>
            <a:r>
              <a:rPr lang="zh-CN" altLang="en-US" dirty="0"/>
              <a:t>：</a:t>
            </a:r>
            <a:r>
              <a:rPr lang="en-US" altLang="zh-CN" dirty="0"/>
              <a:t>15%</a:t>
            </a:r>
            <a:r>
              <a:rPr lang="zh-CN" altLang="en-US" dirty="0"/>
              <a:t>  期末考试：</a:t>
            </a:r>
            <a:r>
              <a:rPr lang="en-US" altLang="zh-CN" dirty="0"/>
              <a:t>4</a:t>
            </a:r>
            <a:r>
              <a:rPr lang="en-US" altLang="zh-CN"/>
              <a:t>0</a:t>
            </a:r>
            <a:r>
              <a:rPr lang="en-US" altLang="zh-CN" dirty="0"/>
              <a:t>%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3A93-69C9-6035-2C76-211A5BD6A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27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41B63-EEB5-4BE9-B51D-B5556075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有趣的预编译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DAF09-FDD6-4677-885D-19E7F607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发生在实际编译之前</a:t>
            </a:r>
            <a:endParaRPr lang="en-US" altLang="zh-CN" dirty="0"/>
          </a:p>
          <a:p>
            <a:pPr lvl="1"/>
            <a:r>
              <a:rPr lang="zh-CN" altLang="en-US" dirty="0"/>
              <a:t>也称为元编程（</a:t>
            </a:r>
            <a:r>
              <a:rPr lang="en-US" altLang="zh-CN" dirty="0"/>
              <a:t>meta-programming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 err="1"/>
              <a:t>Gcc</a:t>
            </a:r>
            <a:r>
              <a:rPr lang="zh-CN" altLang="en-US" dirty="0"/>
              <a:t>的预处理器同样可以处理汇编代码</a:t>
            </a:r>
            <a:endParaRPr lang="en-US" altLang="zh-CN" dirty="0"/>
          </a:p>
          <a:p>
            <a:pPr lvl="2"/>
            <a:r>
              <a:rPr lang="en-US" altLang="zh-CN" dirty="0"/>
              <a:t>C++</a:t>
            </a:r>
            <a:r>
              <a:rPr lang="zh-CN" altLang="en-US" dirty="0"/>
              <a:t>中的模板元编程；</a:t>
            </a:r>
            <a:r>
              <a:rPr lang="en-US" altLang="zh-CN" dirty="0"/>
              <a:t>Rust</a:t>
            </a:r>
            <a:r>
              <a:rPr lang="zh-CN" altLang="en-US" dirty="0"/>
              <a:t>中的</a:t>
            </a:r>
            <a:r>
              <a:rPr lang="en-US" altLang="zh-CN" dirty="0"/>
              <a:t>macros</a:t>
            </a:r>
            <a:r>
              <a:rPr lang="zh-CN" altLang="en-US" dirty="0"/>
              <a:t>；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en-US" altLang="zh-CN" dirty="0"/>
              <a:t>Pros</a:t>
            </a:r>
          </a:p>
          <a:p>
            <a:pPr lvl="1"/>
            <a:r>
              <a:rPr lang="zh-CN" altLang="en-US" dirty="0"/>
              <a:t>提供灵活的用法（</a:t>
            </a:r>
            <a:r>
              <a:rPr lang="en-US" altLang="zh-CN" dirty="0"/>
              <a:t>X-macros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接近自然语言的写法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Cons</a:t>
            </a:r>
          </a:p>
          <a:p>
            <a:pPr lvl="1"/>
            <a:r>
              <a:rPr lang="zh-CN" altLang="en-US" dirty="0"/>
              <a:t>破坏可读性</a:t>
            </a:r>
            <a:r>
              <a:rPr lang="en-US" altLang="zh-CN" dirty="0"/>
              <a:t>IOCCC</a:t>
            </a:r>
            <a:r>
              <a:rPr lang="zh-CN" altLang="en-US" dirty="0"/>
              <a:t>、程序分析（补全）、</a:t>
            </a:r>
            <a:r>
              <a:rPr lang="en-US" altLang="zh-CN" dirty="0"/>
              <a:t>……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0E838E-2C88-4DB6-8565-C2ACA77B3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0671D2B-EF75-4594-A88B-00667DD32B50}"/>
              </a:ext>
            </a:extLst>
          </p:cNvPr>
          <p:cNvSpPr/>
          <p:nvPr/>
        </p:nvSpPr>
        <p:spPr>
          <a:xfrm>
            <a:off x="527610" y="5491162"/>
            <a:ext cx="8088779" cy="754817"/>
          </a:xfrm>
          <a:prstGeom prst="roundRect">
            <a:avLst>
              <a:gd name="adj" fmla="val 61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BC7A00"/>
                </a:solidFill>
                <a:latin typeface="Consolas" panose="020B0609020204030204" pitchFamily="49" charset="0"/>
              </a:rPr>
              <a:t>#define L (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 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L ) { puts L </a:t>
            </a:r>
            <a:r>
              <a:rPr lang="en-US" altLang="zh-CN" sz="2000" dirty="0">
                <a:solidFill>
                  <a:srgbClr val="A8315E"/>
                </a:solidFill>
                <a:latin typeface="Consolas" panose="020B0609020204030204" pitchFamily="49" charset="0"/>
              </a:rPr>
              <a:t>"Hello, World" 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</p:txBody>
      </p:sp>
    </p:spTree>
    <p:extLst>
      <p:ext uri="{BB962C8B-B14F-4D97-AF65-F5344CB8AC3E}">
        <p14:creationId xmlns:p14="http://schemas.microsoft.com/office/powerpoint/2010/main" val="252447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97ECD-E7DE-4019-B5F2-32D2C48C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编译与链接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2000" dirty="0"/>
              <a:t>（先行剧透本学期的主要内容）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EA337A-BFBA-4C1D-BB64-B430B62A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797" y="4755160"/>
            <a:ext cx="8673535" cy="1500187"/>
          </a:xfrm>
        </p:spPr>
        <p:txBody>
          <a:bodyPr>
            <a:normAutofit/>
          </a:bodyPr>
          <a:lstStyle/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编译、链接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2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.c </a:t>
            </a:r>
            <a:r>
              <a:rPr lang="en-US" altLang="zh-CN" sz="2000" dirty="0">
                <a:solidFill>
                  <a:schemeClr val="tx1"/>
                </a:solidFill>
              </a:rPr>
              <a:t>→ </a:t>
            </a:r>
            <a:r>
              <a:rPr lang="zh-CN" altLang="en-US" sz="2000" dirty="0">
                <a:solidFill>
                  <a:schemeClr val="tx1"/>
                </a:solidFill>
              </a:rPr>
              <a:t>预编译 </a:t>
            </a:r>
            <a:r>
              <a:rPr lang="en-US" altLang="zh-CN" sz="2000" dirty="0">
                <a:solidFill>
                  <a:schemeClr val="tx1"/>
                </a:solidFill>
              </a:rPr>
              <a:t>→</a:t>
            </a:r>
            <a:r>
              <a:rPr lang="zh-CN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→ </a:t>
            </a:r>
            <a:r>
              <a:rPr lang="zh-CN" altLang="en-US" sz="2000" dirty="0">
                <a:solidFill>
                  <a:schemeClr val="tx1"/>
                </a:solidFill>
              </a:rPr>
              <a:t>编译 </a:t>
            </a:r>
            <a:r>
              <a:rPr lang="en-US" altLang="zh-CN" sz="2000" dirty="0">
                <a:solidFill>
                  <a:schemeClr val="tx1"/>
                </a:solidFill>
              </a:rPr>
              <a:t>→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.s </a:t>
            </a:r>
            <a:r>
              <a:rPr lang="en-US" altLang="zh-CN" sz="2000" dirty="0">
                <a:solidFill>
                  <a:schemeClr val="tx1"/>
                </a:solidFill>
              </a:rPr>
              <a:t>→ </a:t>
            </a:r>
            <a:r>
              <a:rPr lang="zh-CN" altLang="en-US" sz="2000" dirty="0">
                <a:solidFill>
                  <a:schemeClr val="tx1"/>
                </a:solidFill>
              </a:rPr>
              <a:t>汇编 </a:t>
            </a:r>
            <a:r>
              <a:rPr lang="en-US" altLang="zh-CN" sz="2000" dirty="0">
                <a:solidFill>
                  <a:schemeClr val="tx1"/>
                </a:solidFill>
              </a:rPr>
              <a:t>→</a:t>
            </a:r>
            <a:r>
              <a:rPr lang="zh-CN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.o </a:t>
            </a:r>
            <a:r>
              <a:rPr lang="en-US" altLang="zh-CN" sz="2000" dirty="0">
                <a:solidFill>
                  <a:schemeClr val="tx1"/>
                </a:solidFill>
              </a:rPr>
              <a:t>→ </a:t>
            </a:r>
            <a:r>
              <a:rPr lang="zh-CN" altLang="en-US" sz="2000" dirty="0">
                <a:solidFill>
                  <a:schemeClr val="tx1"/>
                </a:solidFill>
              </a:rPr>
              <a:t>链接 </a:t>
            </a:r>
            <a:r>
              <a:rPr lang="en-US" altLang="zh-CN" sz="2000" dirty="0">
                <a:solidFill>
                  <a:schemeClr val="tx1"/>
                </a:solidFill>
              </a:rPr>
              <a:t>→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 .out</a:t>
            </a:r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AC43B4-EF59-4240-B195-8F37C0098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81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A76C1-DA9F-4B36-B2F3-32954358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9636A-095A-4303-A6C8-D39727794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一个不带优化的简易（理想）的编译器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zh-CN" altLang="en-US" dirty="0">
                <a:solidFill>
                  <a:srgbClr val="FF0000"/>
                </a:solidFill>
              </a:rPr>
              <a:t>代码中的连续一段</a:t>
            </a:r>
            <a:r>
              <a:rPr lang="zh-CN" altLang="en-US" dirty="0"/>
              <a:t>总能找到对应的</a:t>
            </a:r>
            <a:r>
              <a:rPr lang="zh-CN" altLang="en-US" dirty="0">
                <a:solidFill>
                  <a:srgbClr val="FF0000"/>
                </a:solidFill>
              </a:rPr>
              <a:t>一段连续的机器指令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这就是为什么大家会觉得</a:t>
            </a:r>
            <a:r>
              <a:rPr lang="en-US" altLang="zh-CN" dirty="0"/>
              <a:t>C</a:t>
            </a:r>
            <a:r>
              <a:rPr lang="zh-CN" altLang="en-US" dirty="0"/>
              <a:t>是高级的汇编语言！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C524A8-6405-42E4-BBA1-8ED69C9BD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F059671-0796-417E-80DB-3B841936D119}"/>
              </a:ext>
            </a:extLst>
          </p:cNvPr>
          <p:cNvSpPr/>
          <p:nvPr/>
        </p:nvSpPr>
        <p:spPr>
          <a:xfrm>
            <a:off x="567466" y="2370700"/>
            <a:ext cx="8088779" cy="2470309"/>
          </a:xfrm>
          <a:prstGeom prst="roundRect">
            <a:avLst>
              <a:gd name="adj" fmla="val 61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zh-CN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n; i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445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DAD37-5F0F-354A-E8FC-F37D3CC0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0A8071-A571-D2CE-E4D0-F67529CAF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7" name="8">
            <a:hlinkClick r:id="" action="ppaction://media"/>
            <a:extLst>
              <a:ext uri="{FF2B5EF4-FFF2-40B4-BE49-F238E27FC236}">
                <a16:creationId xmlns:a16="http://schemas.microsoft.com/office/drawing/2014/main" id="{555D86FE-6912-3925-F933-3E4BFBF925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19" y="57441"/>
            <a:ext cx="9521339" cy="6743118"/>
          </a:xfrm>
        </p:spPr>
      </p:pic>
    </p:spTree>
    <p:extLst>
      <p:ext uri="{BB962C8B-B14F-4D97-AF65-F5344CB8AC3E}">
        <p14:creationId xmlns:p14="http://schemas.microsoft.com/office/powerpoint/2010/main" val="348247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A76C1-DA9F-4B36-B2F3-32954358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9636A-095A-4303-A6C8-D39727794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一个不带优化的简易（理想）的编译器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zh-CN" altLang="en-US" dirty="0">
                <a:solidFill>
                  <a:srgbClr val="FF0000"/>
                </a:solidFill>
              </a:rPr>
              <a:t>代码中的连续一段</a:t>
            </a:r>
            <a:r>
              <a:rPr lang="zh-CN" altLang="en-US" dirty="0"/>
              <a:t>总能找到对应的</a:t>
            </a:r>
            <a:r>
              <a:rPr lang="zh-CN" altLang="en-US" dirty="0">
                <a:solidFill>
                  <a:srgbClr val="FF0000"/>
                </a:solidFill>
              </a:rPr>
              <a:t>一段连续的机器指令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这就是为什么大家会觉得</a:t>
            </a:r>
            <a:r>
              <a:rPr lang="en-US" altLang="zh-CN" dirty="0"/>
              <a:t>C</a:t>
            </a:r>
            <a:r>
              <a:rPr lang="zh-CN" altLang="en-US" dirty="0"/>
              <a:t>是高级的汇编语言！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C524A8-6405-42E4-BBA1-8ED69C9BD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F059671-0796-417E-80DB-3B841936D119}"/>
              </a:ext>
            </a:extLst>
          </p:cNvPr>
          <p:cNvSpPr/>
          <p:nvPr/>
        </p:nvSpPr>
        <p:spPr>
          <a:xfrm>
            <a:off x="567466" y="2370700"/>
            <a:ext cx="8088779" cy="2470309"/>
          </a:xfrm>
          <a:prstGeom prst="roundRect">
            <a:avLst>
              <a:gd name="adj" fmla="val 61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zh-CN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n; i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</a:t>
            </a:r>
            <a:r>
              <a:rPr lang="nn-NO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EC581-E412-7382-1F2A-BFE994E3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66" y="5035523"/>
            <a:ext cx="7772400" cy="12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21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CD356-3A04-48BD-B483-35EA724D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</a:rPr>
              <a:t>a.c</a:t>
            </a:r>
            <a:r>
              <a:rPr lang="zh-CN" altLang="en-US" dirty="0">
                <a:latin typeface="Consolas" panose="020B0609020204030204" pitchFamily="49" charset="0"/>
              </a:rPr>
              <a:t>到</a:t>
            </a:r>
            <a:r>
              <a:rPr lang="en-US" altLang="zh-CN" dirty="0" err="1">
                <a:latin typeface="Consolas" panose="020B0609020204030204" pitchFamily="49" charset="0"/>
              </a:rPr>
              <a:t>a.s</a:t>
            </a:r>
            <a:r>
              <a:rPr lang="zh-CN" altLang="en-US" dirty="0"/>
              <a:t>到</a:t>
            </a:r>
            <a:r>
              <a:rPr lang="en-US" altLang="zh-CN" dirty="0" err="1">
                <a:latin typeface="Consolas" panose="020B0609020204030204" pitchFamily="49" charset="0"/>
              </a:rPr>
              <a:t>a.o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4C1D9E-47AD-453D-96EB-B2F78BC6C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0" y="1536568"/>
            <a:ext cx="8984567" cy="5366923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没有</a:t>
            </a:r>
            <a:r>
              <a:rPr lang="en-US" altLang="zh-CN" dirty="0">
                <a:latin typeface="Consolas" panose="020B0609020204030204" pitchFamily="49" charset="0"/>
              </a:rPr>
              <a:t>main</a:t>
            </a:r>
            <a:r>
              <a:rPr lang="zh-CN" altLang="en-US" dirty="0">
                <a:latin typeface="Consolas" panose="020B0609020204030204" pitchFamily="49" charset="0"/>
              </a:rPr>
              <a:t>还</a:t>
            </a:r>
            <a:r>
              <a:rPr lang="zh-CN" altLang="en-US" dirty="0"/>
              <a:t>不能运行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0B5A9-8C42-4078-92D7-D0A9831EC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C52706-F873-4A85-9398-23A1053A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" y="1174907"/>
            <a:ext cx="9144000" cy="35169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DF25A76-58B5-494B-AE22-74C886669033}"/>
              </a:ext>
            </a:extLst>
          </p:cNvPr>
          <p:cNvSpPr txBox="1"/>
          <p:nvPr/>
        </p:nvSpPr>
        <p:spPr>
          <a:xfrm>
            <a:off x="1151854" y="756845"/>
            <a:ext cx="4605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a.s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BF273F1-BC41-494C-8769-A4A2B9C5264C}"/>
              </a:ext>
            </a:extLst>
          </p:cNvPr>
          <p:cNvSpPr txBox="1"/>
          <p:nvPr/>
        </p:nvSpPr>
        <p:spPr>
          <a:xfrm>
            <a:off x="6512089" y="750219"/>
            <a:ext cx="4605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a.c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64B494-92D4-4607-A39B-DB1237973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440" y="4804377"/>
            <a:ext cx="6218832" cy="13652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D58AFC-9DC9-4168-8117-93EE9F59A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699" y="2202606"/>
            <a:ext cx="5762582" cy="45979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6EE8629-35E9-4C9C-88AC-3E9DDDFCBD6C}"/>
              </a:ext>
            </a:extLst>
          </p:cNvPr>
          <p:cNvSpPr txBox="1"/>
          <p:nvPr/>
        </p:nvSpPr>
        <p:spPr>
          <a:xfrm>
            <a:off x="7018926" y="3463622"/>
            <a:ext cx="4605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a.o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86F21A9-DBD9-4F1D-8A99-B99B05DD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795" y="-97710"/>
            <a:ext cx="5529486" cy="12139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5B97A3-1031-4342-91C6-156BA43C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646D0D-70F5-425B-93DA-AA09BC30F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将多个二进制目标代码拼接在一起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中称为编译单元（</a:t>
            </a:r>
            <a:r>
              <a:rPr lang="en-US" altLang="zh-CN" dirty="0"/>
              <a:t>compilation unit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E405EE-6EB0-4F89-8A15-D02C10AA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68FC243-6FE1-431F-AA83-E5161D82FEA3}"/>
              </a:ext>
            </a:extLst>
          </p:cNvPr>
          <p:cNvSpPr/>
          <p:nvPr/>
        </p:nvSpPr>
        <p:spPr>
          <a:xfrm>
            <a:off x="96730" y="2319735"/>
            <a:ext cx="4847015" cy="2248614"/>
          </a:xfrm>
          <a:prstGeom prst="roundRect">
            <a:avLst>
              <a:gd name="adj" fmla="val 61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zh-CN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 </a:t>
            </a:r>
            <a:r>
              <a:rPr lang="nn-NO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nn-NO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nn-NO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n; i</a:t>
            </a:r>
            <a:r>
              <a:rPr lang="nn-NO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</a:t>
            </a:r>
            <a:r>
              <a:rPr lang="nn-NO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zh-CN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E340480-A3FD-4384-B67F-5F75040778A0}"/>
              </a:ext>
            </a:extLst>
          </p:cNvPr>
          <p:cNvSpPr/>
          <p:nvPr/>
        </p:nvSpPr>
        <p:spPr>
          <a:xfrm>
            <a:off x="5072271" y="2598012"/>
            <a:ext cx="3929308" cy="1625759"/>
          </a:xfrm>
          <a:prstGeom prst="roundRect">
            <a:avLst>
              <a:gd name="adj" fmla="val 61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#include &lt;stdio.h&gt;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zh-CN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n)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nn-NO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main</a:t>
            </a:r>
            <a:r>
              <a:rPr lang="nn-NO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(“%d\n”),foo(100));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26635F-1582-4270-B12D-1B38AB49E996}"/>
              </a:ext>
            </a:extLst>
          </p:cNvPr>
          <p:cNvSpPr txBox="1"/>
          <p:nvPr/>
        </p:nvSpPr>
        <p:spPr>
          <a:xfrm>
            <a:off x="3446754" y="1796113"/>
            <a:ext cx="1028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a.c</a:t>
            </a:r>
            <a:endParaRPr lang="zh-CN" altLang="en-US" sz="2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F5DFCD-D7D6-4FDB-8244-05CF0688D838}"/>
              </a:ext>
            </a:extLst>
          </p:cNvPr>
          <p:cNvSpPr txBox="1"/>
          <p:nvPr/>
        </p:nvSpPr>
        <p:spPr>
          <a:xfrm>
            <a:off x="7602512" y="2074792"/>
            <a:ext cx="1028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b.c</a:t>
            </a:r>
            <a:endParaRPr lang="zh-CN" altLang="en-US" sz="2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887BA6-8D74-4989-8B0D-7A1464B1A53B}"/>
              </a:ext>
            </a:extLst>
          </p:cNvPr>
          <p:cNvSpPr txBox="1"/>
          <p:nvPr/>
        </p:nvSpPr>
        <p:spPr>
          <a:xfrm>
            <a:off x="2598566" y="5170180"/>
            <a:ext cx="1028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a.o</a:t>
            </a:r>
            <a:endParaRPr lang="zh-CN" altLang="en-US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8FA34C-8791-45ED-9A1E-8A57BD2A45D8}"/>
              </a:ext>
            </a:extLst>
          </p:cNvPr>
          <p:cNvSpPr txBox="1"/>
          <p:nvPr/>
        </p:nvSpPr>
        <p:spPr>
          <a:xfrm>
            <a:off x="6307619" y="5170180"/>
            <a:ext cx="1028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b.o</a:t>
            </a:r>
            <a:endParaRPr lang="zh-CN" altLang="en-US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6B6C0638-892F-4556-B917-4BC43D3EB349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16200000" flipH="1">
            <a:off x="2515662" y="4572925"/>
            <a:ext cx="601831" cy="59267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D92E98E3-B808-4D6A-9133-D4C5E51BFDD6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5400000">
            <a:off x="6456243" y="4589497"/>
            <a:ext cx="946409" cy="2149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95F05CC-2504-48B5-AF50-9A2FC29B44D4}"/>
              </a:ext>
            </a:extLst>
          </p:cNvPr>
          <p:cNvSpPr txBox="1"/>
          <p:nvPr/>
        </p:nvSpPr>
        <p:spPr>
          <a:xfrm>
            <a:off x="4496502" y="4852296"/>
            <a:ext cx="1097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D3BD28F-620C-4B2E-AF25-2A4BFAE62AC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627265" y="5431790"/>
            <a:ext cx="2680354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0D99B8C-CA46-4252-A752-FCD99BB349DC}"/>
              </a:ext>
            </a:extLst>
          </p:cNvPr>
          <p:cNvCxnSpPr>
            <a:cxnSpLocks/>
          </p:cNvCxnSpPr>
          <p:nvPr/>
        </p:nvCxnSpPr>
        <p:spPr>
          <a:xfrm>
            <a:off x="5025542" y="5431790"/>
            <a:ext cx="39014" cy="86304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B245F7D-132B-416D-9ADD-08DA23A28BB4}"/>
              </a:ext>
            </a:extLst>
          </p:cNvPr>
          <p:cNvSpPr txBox="1"/>
          <p:nvPr/>
        </p:nvSpPr>
        <p:spPr>
          <a:xfrm>
            <a:off x="4895955" y="6330290"/>
            <a:ext cx="1028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Consolas" panose="020B0609020204030204" pitchFamily="49" charset="0"/>
              </a:rPr>
              <a:t>？</a:t>
            </a:r>
            <a:endParaRPr lang="zh-CN" altLang="en-US" sz="28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4C9BB34-0FEC-45BD-A440-1EA9610CB758}"/>
              </a:ext>
            </a:extLst>
          </p:cNvPr>
          <p:cNvSpPr txBox="1"/>
          <p:nvPr/>
        </p:nvSpPr>
        <p:spPr>
          <a:xfrm>
            <a:off x="275007" y="4579905"/>
            <a:ext cx="2343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Consolas" panose="020B0609020204030204" pitchFamily="49" charset="0"/>
              </a:rPr>
              <a:t>gcc</a:t>
            </a:r>
            <a:r>
              <a:rPr lang="en-US" altLang="zh-CN" sz="2800" dirty="0">
                <a:latin typeface="Consolas" panose="020B0609020204030204" pitchFamily="49" charset="0"/>
              </a:rPr>
              <a:t> –c </a:t>
            </a:r>
            <a:r>
              <a:rPr lang="en-US" altLang="zh-CN" sz="2800" dirty="0" err="1">
                <a:latin typeface="Consolas" panose="020B0609020204030204" pitchFamily="49" charset="0"/>
              </a:rPr>
              <a:t>a.c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054782-6D65-4E2E-AD71-D6E4A21757C5}"/>
              </a:ext>
            </a:extLst>
          </p:cNvPr>
          <p:cNvSpPr txBox="1"/>
          <p:nvPr/>
        </p:nvSpPr>
        <p:spPr>
          <a:xfrm>
            <a:off x="6929447" y="4600826"/>
            <a:ext cx="2343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Consolas" panose="020B0609020204030204" pitchFamily="49" charset="0"/>
              </a:rPr>
              <a:t>gcc</a:t>
            </a:r>
            <a:r>
              <a:rPr lang="en-US" altLang="zh-CN" sz="2800" dirty="0">
                <a:latin typeface="Consolas" panose="020B0609020204030204" pitchFamily="49" charset="0"/>
              </a:rPr>
              <a:t> –c </a:t>
            </a:r>
            <a:r>
              <a:rPr lang="en-US" altLang="zh-CN" sz="2800" dirty="0" err="1">
                <a:latin typeface="Consolas" panose="020B0609020204030204" pitchFamily="49" charset="0"/>
              </a:rPr>
              <a:t>b.c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8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F4D26-04EF-99B6-F63C-480EB941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088669-2D3E-8A94-E173-6DB98571A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7" name="9">
            <a:hlinkClick r:id="" action="ppaction://media"/>
            <a:extLst>
              <a:ext uri="{FF2B5EF4-FFF2-40B4-BE49-F238E27FC236}">
                <a16:creationId xmlns:a16="http://schemas.microsoft.com/office/drawing/2014/main" id="{6183D463-3549-0C19-5B4D-9976784899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19" y="57441"/>
            <a:ext cx="9275239" cy="6568827"/>
          </a:xfrm>
        </p:spPr>
      </p:pic>
    </p:spTree>
    <p:extLst>
      <p:ext uri="{BB962C8B-B14F-4D97-AF65-F5344CB8AC3E}">
        <p14:creationId xmlns:p14="http://schemas.microsoft.com/office/powerpoint/2010/main" val="53013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635CC-89C3-44DB-85E4-13EB93FB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2E9C9-8CB4-4B63-8192-4C5740647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将多个二进制目标代码拼接在一起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中称为编译单元（</a:t>
            </a:r>
            <a:r>
              <a:rPr lang="en-US" altLang="zh-CN" dirty="0"/>
              <a:t>compilation unit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甚至可以链接</a:t>
            </a:r>
            <a:r>
              <a:rPr lang="en-US" altLang="zh-CN" dirty="0"/>
              <a:t>C++</a:t>
            </a:r>
            <a:r>
              <a:rPr lang="zh-CN" altLang="en-US" dirty="0"/>
              <a:t>，</a:t>
            </a:r>
            <a:r>
              <a:rPr lang="en-US" altLang="zh-CN" dirty="0"/>
              <a:t>rust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  <a:r>
              <a:rPr lang="zh-CN" altLang="en-US" dirty="0"/>
              <a:t>代码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8014C-FC10-4D52-9645-BE463173F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0C62F37-9184-4003-B55C-46B6D9DF7D07}"/>
              </a:ext>
            </a:extLst>
          </p:cNvPr>
          <p:cNvSpPr/>
          <p:nvPr/>
        </p:nvSpPr>
        <p:spPr>
          <a:xfrm>
            <a:off x="454458" y="2251730"/>
            <a:ext cx="8088779" cy="1625759"/>
          </a:xfrm>
          <a:prstGeom prst="roundRect">
            <a:avLst>
              <a:gd name="adj" fmla="val 61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altLang="zh-CN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bar() { </a:t>
            </a:r>
            <a:r>
              <a:rPr lang="en-US" altLang="zh-CN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8AFE9-C828-4B97-884E-F8DA8EA9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584" y="3015089"/>
            <a:ext cx="5247486" cy="3706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8B4DB6C-A35F-4135-A812-AADC0A3C76D2}"/>
              </a:ext>
            </a:extLst>
          </p:cNvPr>
          <p:cNvSpPr/>
          <p:nvPr/>
        </p:nvSpPr>
        <p:spPr>
          <a:xfrm>
            <a:off x="3665599" y="2979770"/>
            <a:ext cx="1788384" cy="2569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B83F58-092B-4802-A0DA-B1735A7B54DA}"/>
              </a:ext>
            </a:extLst>
          </p:cNvPr>
          <p:cNvSpPr/>
          <p:nvPr/>
        </p:nvSpPr>
        <p:spPr>
          <a:xfrm>
            <a:off x="3677808" y="3172076"/>
            <a:ext cx="1788384" cy="2569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F3D1AD-7C71-45CA-9ECD-74269FB01794}"/>
              </a:ext>
            </a:extLst>
          </p:cNvPr>
          <p:cNvSpPr/>
          <p:nvPr/>
        </p:nvSpPr>
        <p:spPr>
          <a:xfrm>
            <a:off x="5209386" y="4377986"/>
            <a:ext cx="635701" cy="2628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EA8BFF-D173-460D-9A87-B6CD7DA2A400}"/>
              </a:ext>
            </a:extLst>
          </p:cNvPr>
          <p:cNvSpPr/>
          <p:nvPr/>
        </p:nvSpPr>
        <p:spPr>
          <a:xfrm>
            <a:off x="5244749" y="5614555"/>
            <a:ext cx="953974" cy="2540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4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5D842-0FB3-4837-BBE0-7446D4A7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从源代码到可执行文件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CB74C-2302-4C65-9BCE-4B80E707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2DABC1-4B7F-4A37-9D62-C16FCB0AD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076A35-55EF-4A83-A048-C452162E016A}"/>
              </a:ext>
            </a:extLst>
          </p:cNvPr>
          <p:cNvSpPr/>
          <p:nvPr/>
        </p:nvSpPr>
        <p:spPr>
          <a:xfrm>
            <a:off x="240631" y="2779295"/>
            <a:ext cx="703848" cy="559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.c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D5A8ED-BD43-40DB-B0C0-BBEB3571D85A}"/>
              </a:ext>
            </a:extLst>
          </p:cNvPr>
          <p:cNvSpPr/>
          <p:nvPr/>
        </p:nvSpPr>
        <p:spPr>
          <a:xfrm>
            <a:off x="2053389" y="2779295"/>
            <a:ext cx="703848" cy="559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latin typeface="Consolas" panose="020B0609020204030204" pitchFamily="49" charset="0"/>
              </a:rPr>
              <a:t>i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437962-FC2E-4875-9A58-ECA895CA9300}"/>
              </a:ext>
            </a:extLst>
          </p:cNvPr>
          <p:cNvSpPr/>
          <p:nvPr/>
        </p:nvSpPr>
        <p:spPr>
          <a:xfrm>
            <a:off x="4111036" y="2779295"/>
            <a:ext cx="703848" cy="559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.s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72DBDF-7BB2-4DBA-899D-A09DEA0D53A2}"/>
              </a:ext>
            </a:extLst>
          </p:cNvPr>
          <p:cNvSpPr/>
          <p:nvPr/>
        </p:nvSpPr>
        <p:spPr>
          <a:xfrm>
            <a:off x="6047240" y="2779295"/>
            <a:ext cx="703848" cy="559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.o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5EE2DE-0B17-4954-9C73-08C294B0E9C7}"/>
              </a:ext>
            </a:extLst>
          </p:cNvPr>
          <p:cNvSpPr/>
          <p:nvPr/>
        </p:nvSpPr>
        <p:spPr>
          <a:xfrm>
            <a:off x="7983445" y="2779295"/>
            <a:ext cx="1080836" cy="5594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.out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2A8BAB-B861-43F7-8DC4-D9A5EB52E730}"/>
              </a:ext>
            </a:extLst>
          </p:cNvPr>
          <p:cNvCxnSpPr>
            <a:stCxn id="8" idx="3"/>
          </p:cNvCxnSpPr>
          <p:nvPr/>
        </p:nvCxnSpPr>
        <p:spPr>
          <a:xfrm>
            <a:off x="944479" y="3059029"/>
            <a:ext cx="11099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AE7B0A0-363D-413F-8240-8B3FC4CE999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757237" y="3059029"/>
            <a:ext cx="13537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8C796D9-F1D8-4A84-B47E-CB89800DA5A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814884" y="3059029"/>
            <a:ext cx="12323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546112A-2EBA-4D03-81C3-5A36E47EF71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751088" y="3059029"/>
            <a:ext cx="12323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A955D5-BB8B-446C-827B-3A27A7A2F911}"/>
              </a:ext>
            </a:extLst>
          </p:cNvPr>
          <p:cNvSpPr txBox="1"/>
          <p:nvPr/>
        </p:nvSpPr>
        <p:spPr>
          <a:xfrm>
            <a:off x="1025678" y="2414172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预编译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2E2E34-AF51-413E-8C6B-6D182BDEBCE9}"/>
              </a:ext>
            </a:extLst>
          </p:cNvPr>
          <p:cNvSpPr txBox="1"/>
          <p:nvPr/>
        </p:nvSpPr>
        <p:spPr>
          <a:xfrm>
            <a:off x="3127578" y="2414172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编译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D3A5ED-A2DD-4A21-8262-4D106B8FFBAB}"/>
              </a:ext>
            </a:extLst>
          </p:cNvPr>
          <p:cNvSpPr txBox="1"/>
          <p:nvPr/>
        </p:nvSpPr>
        <p:spPr>
          <a:xfrm>
            <a:off x="5099795" y="2409963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汇编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1676671-73C1-4545-BCDF-D36015C7A2AA}"/>
              </a:ext>
            </a:extLst>
          </p:cNvPr>
          <p:cNvSpPr txBox="1"/>
          <p:nvPr/>
        </p:nvSpPr>
        <p:spPr>
          <a:xfrm>
            <a:off x="7072012" y="2409963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链接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0DD63B8-C5C4-43B6-8624-5331C2EB2175}"/>
              </a:ext>
            </a:extLst>
          </p:cNvPr>
          <p:cNvSpPr txBox="1"/>
          <p:nvPr/>
        </p:nvSpPr>
        <p:spPr>
          <a:xfrm>
            <a:off x="1255791" y="3738301"/>
            <a:ext cx="4647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-E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F608370-9A95-4956-AF8B-8EB6E84C2572}"/>
              </a:ext>
            </a:extLst>
          </p:cNvPr>
          <p:cNvSpPr txBox="1"/>
          <p:nvPr/>
        </p:nvSpPr>
        <p:spPr>
          <a:xfrm>
            <a:off x="3273086" y="3738301"/>
            <a:ext cx="4647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-S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34308C-04B7-4AC4-B358-B7DE0072DA04}"/>
              </a:ext>
            </a:extLst>
          </p:cNvPr>
          <p:cNvSpPr txBox="1"/>
          <p:nvPr/>
        </p:nvSpPr>
        <p:spPr>
          <a:xfrm>
            <a:off x="5242254" y="3738301"/>
            <a:ext cx="4647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-c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60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37C2A-D697-46D9-845E-66A8DF65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讲前提醒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9057DC-EA55-4567-A915-E0E4CD886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4113C4-524F-4F14-AD84-76650D0C7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43DB1E3-66EF-4732-BD01-83ECDC783539}"/>
              </a:ext>
            </a:extLst>
          </p:cNvPr>
          <p:cNvSpPr/>
          <p:nvPr/>
        </p:nvSpPr>
        <p:spPr>
          <a:xfrm>
            <a:off x="492844" y="1183941"/>
            <a:ext cx="8158312" cy="866134"/>
          </a:xfrm>
          <a:prstGeom prst="roundRect">
            <a:avLst>
              <a:gd name="adj" fmla="val 2436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PA0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即将截止：</a:t>
            </a:r>
            <a:endParaRPr lang="en-US" altLang="zh-CN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楷体" panose="0201060906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	*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2024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年</a:t>
            </a:r>
            <a:r>
              <a:rPr lang="en-US" altLang="zh-CN" sz="20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9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月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20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日</a:t>
            </a:r>
            <a:r>
              <a:rPr lang="en-US" altLang="zh-CN" sz="20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23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:59:59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以此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deadline 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计按时提交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bonus)</a:t>
            </a:r>
            <a:endParaRPr lang="zh-CN" altLang="en-US" sz="2000" dirty="0"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6A107B1-2555-46A6-A63F-2EDAA49339B7}"/>
              </a:ext>
            </a:extLst>
          </p:cNvPr>
          <p:cNvSpPr/>
          <p:nvPr/>
        </p:nvSpPr>
        <p:spPr>
          <a:xfrm>
            <a:off x="532700" y="2452343"/>
            <a:ext cx="8158312" cy="1953314"/>
          </a:xfrm>
          <a:prstGeom prst="roundRect">
            <a:avLst>
              <a:gd name="adj" fmla="val 11526"/>
            </a:avLst>
          </a:prstGeom>
          <a:solidFill>
            <a:srgbClr val="F9FFFF"/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PA1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已悄悄发布：（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OJ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暂未开启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PA1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</a:rPr>
              <a:t>评测）</a:t>
            </a:r>
            <a:endParaRPr lang="en-US" altLang="zh-CN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楷体" panose="0201060906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	* PA 1.1: 2024.9.30 (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此为建议的不计分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deadline)</a:t>
            </a:r>
            <a:b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</a:b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 	* PA 1.2: 2024.10.5 (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此为建议的不计分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deadline)</a:t>
            </a:r>
            <a:b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</a:b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	* PA 1.3: 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2024.10.15 23:59:59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以此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deadline 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计按时提交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bonus)</a:t>
            </a:r>
          </a:p>
        </p:txBody>
      </p:sp>
    </p:spTree>
    <p:extLst>
      <p:ext uri="{BB962C8B-B14F-4D97-AF65-F5344CB8AC3E}">
        <p14:creationId xmlns:p14="http://schemas.microsoft.com/office/powerpoint/2010/main" val="786899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5EFDB-EED1-4262-A7B4-74C5E232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加载：进入</a:t>
            </a:r>
            <a:r>
              <a:rPr lang="en-US" altLang="zh-CN" dirty="0"/>
              <a:t>C</a:t>
            </a:r>
            <a:r>
              <a:rPr lang="zh-CN" altLang="en-US" dirty="0"/>
              <a:t>语言的世界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AB893E-0823-49A7-87FC-CE68717DF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D540F-7416-433A-8624-669569F84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804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F4CAB-0395-4B7A-84F0-06594BF9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程序执行的两个视角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E80D2-1807-49F8-8E01-E83E118B4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静态：</a:t>
            </a:r>
            <a:r>
              <a:rPr lang="en-US" altLang="zh-CN" dirty="0">
                <a:solidFill>
                  <a:srgbClr val="FF0000"/>
                </a:solidFill>
              </a:rPr>
              <a:t>C </a:t>
            </a:r>
            <a:r>
              <a:rPr lang="zh-CN" altLang="en-US" dirty="0">
                <a:solidFill>
                  <a:srgbClr val="FF0000"/>
                </a:solidFill>
              </a:rPr>
              <a:t>代码的连续一段</a:t>
            </a:r>
            <a:r>
              <a:rPr lang="zh-CN" altLang="en-US" dirty="0"/>
              <a:t>总能对应到</a:t>
            </a:r>
            <a:r>
              <a:rPr lang="zh-CN" altLang="en-US" dirty="0">
                <a:solidFill>
                  <a:srgbClr val="FF0000"/>
                </a:solidFill>
              </a:rPr>
              <a:t>一段连续的机器指令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动态：</a:t>
            </a:r>
            <a:r>
              <a:rPr lang="en-US" altLang="zh-CN" dirty="0">
                <a:solidFill>
                  <a:srgbClr val="FF0000"/>
                </a:solidFill>
              </a:rPr>
              <a:t>C </a:t>
            </a:r>
            <a:r>
              <a:rPr lang="zh-CN" altLang="en-US" dirty="0">
                <a:solidFill>
                  <a:srgbClr val="FF0000"/>
                </a:solidFill>
              </a:rPr>
              <a:t>代码执行的状态</a:t>
            </a:r>
            <a:r>
              <a:rPr lang="zh-CN" altLang="en-US" dirty="0"/>
              <a:t>总能对应到</a:t>
            </a:r>
            <a:r>
              <a:rPr lang="zh-CN" altLang="en-US" dirty="0">
                <a:solidFill>
                  <a:srgbClr val="FF0000"/>
                </a:solidFill>
              </a:rPr>
              <a:t>机器的状态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源代码视角</a:t>
            </a:r>
          </a:p>
          <a:p>
            <a:pPr lvl="2"/>
            <a:r>
              <a:rPr lang="zh-CN" altLang="en-US" dirty="0"/>
              <a:t>函数、变量、指针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机器指令视角</a:t>
            </a:r>
          </a:p>
          <a:p>
            <a:pPr lvl="2"/>
            <a:r>
              <a:rPr lang="zh-CN" altLang="en-US" dirty="0"/>
              <a:t>寄存器、内存、地址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r>
              <a:rPr lang="zh-CN" altLang="en-US" dirty="0"/>
              <a:t>两个视角的共同之处：</a:t>
            </a:r>
            <a:r>
              <a:rPr lang="zh-CN" altLang="en-US" dirty="0">
                <a:solidFill>
                  <a:srgbClr val="FF0000"/>
                </a:solidFill>
              </a:rPr>
              <a:t>内存</a:t>
            </a:r>
          </a:p>
          <a:p>
            <a:pPr lvl="1"/>
            <a:r>
              <a:rPr lang="zh-CN" altLang="en-US" dirty="0"/>
              <a:t>代码、变量 </a:t>
            </a:r>
            <a:r>
              <a:rPr lang="en-US" altLang="zh-CN" dirty="0"/>
              <a:t>(</a:t>
            </a:r>
            <a:r>
              <a:rPr lang="zh-CN" altLang="en-US" dirty="0"/>
              <a:t>源代码视角</a:t>
            </a:r>
            <a:r>
              <a:rPr lang="en-US" altLang="zh-CN" dirty="0"/>
              <a:t>) = </a:t>
            </a:r>
            <a:r>
              <a:rPr lang="zh-CN" altLang="en-US" dirty="0"/>
              <a:t>地址 </a:t>
            </a:r>
            <a:r>
              <a:rPr lang="en-US" altLang="zh-CN" dirty="0"/>
              <a:t>+ </a:t>
            </a:r>
            <a:r>
              <a:rPr lang="zh-CN" altLang="en-US" dirty="0"/>
              <a:t>长度 </a:t>
            </a:r>
            <a:r>
              <a:rPr lang="en-US" altLang="zh-CN" dirty="0"/>
              <a:t>(</a:t>
            </a:r>
            <a:r>
              <a:rPr lang="zh-CN" altLang="en-US" dirty="0"/>
              <a:t>机器指令视角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不太严谨地</a:t>
            </a:r>
            <a:r>
              <a:rPr lang="en-US" altLang="zh-CN" dirty="0"/>
              <a:t>) </a:t>
            </a:r>
            <a:r>
              <a:rPr lang="zh-CN" altLang="en-US" dirty="0"/>
              <a:t>内存 </a:t>
            </a:r>
            <a:r>
              <a:rPr lang="en-US" altLang="zh-CN" dirty="0"/>
              <a:t>= </a:t>
            </a:r>
            <a:r>
              <a:rPr lang="zh-CN" altLang="en-US" dirty="0"/>
              <a:t>代码 </a:t>
            </a:r>
            <a:r>
              <a:rPr lang="en-US" altLang="zh-CN" dirty="0"/>
              <a:t>+ </a:t>
            </a:r>
            <a:r>
              <a:rPr lang="zh-CN" altLang="en-US" dirty="0"/>
              <a:t>数据 </a:t>
            </a:r>
            <a:r>
              <a:rPr lang="en-US" altLang="zh-CN" dirty="0"/>
              <a:t>+ </a:t>
            </a:r>
            <a:r>
              <a:rPr lang="zh-CN" altLang="en-US" dirty="0"/>
              <a:t>堆栈</a:t>
            </a:r>
          </a:p>
          <a:p>
            <a:pPr lvl="1"/>
            <a:r>
              <a:rPr lang="zh-CN" altLang="en-US" dirty="0"/>
              <a:t>因此理解 </a:t>
            </a:r>
            <a:r>
              <a:rPr lang="en-US" altLang="zh-CN" dirty="0"/>
              <a:t>C </a:t>
            </a:r>
            <a:r>
              <a:rPr lang="zh-CN" altLang="en-US" dirty="0"/>
              <a:t>程序执行最重要的就是</a:t>
            </a:r>
            <a:r>
              <a:rPr lang="zh-CN" altLang="en-US" dirty="0">
                <a:solidFill>
                  <a:srgbClr val="FF0000"/>
                </a:solidFill>
              </a:rPr>
              <a:t>内存模型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121BA4-74FA-4F51-88DC-1CA1525CB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12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DCA92D-0327-4461-957A-4A42EA13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96750B-B346-4C3B-99AD-7688EFF9C74D}"/>
              </a:ext>
            </a:extLst>
          </p:cNvPr>
          <p:cNvSpPr/>
          <p:nvPr/>
        </p:nvSpPr>
        <p:spPr>
          <a:xfrm>
            <a:off x="374095" y="685274"/>
            <a:ext cx="8162165" cy="709719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068769-2E02-4542-98E5-AB7B24631F99}"/>
              </a:ext>
            </a:extLst>
          </p:cNvPr>
          <p:cNvSpPr txBox="1"/>
          <p:nvPr/>
        </p:nvSpPr>
        <p:spPr>
          <a:xfrm>
            <a:off x="7792229" y="90118"/>
            <a:ext cx="4590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C0F6F6-BEBD-417A-A962-61EA234F95CE}"/>
              </a:ext>
            </a:extLst>
          </p:cNvPr>
          <p:cNvSpPr/>
          <p:nvPr/>
        </p:nvSpPr>
        <p:spPr>
          <a:xfrm>
            <a:off x="374095" y="685273"/>
            <a:ext cx="384189" cy="709719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BA6F987-3096-42ED-B3FA-DB10C0495EDB}"/>
              </a:ext>
            </a:extLst>
          </p:cNvPr>
          <p:cNvCxnSpPr>
            <a:cxnSpLocks/>
          </p:cNvCxnSpPr>
          <p:nvPr/>
        </p:nvCxnSpPr>
        <p:spPr>
          <a:xfrm flipV="1">
            <a:off x="518532" y="1444082"/>
            <a:ext cx="0" cy="46277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7D396C5-363D-4CAE-B7CF-763A89413B56}"/>
              </a:ext>
            </a:extLst>
          </p:cNvPr>
          <p:cNvSpPr txBox="1"/>
          <p:nvPr/>
        </p:nvSpPr>
        <p:spPr>
          <a:xfrm>
            <a:off x="1780881" y="1808619"/>
            <a:ext cx="881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x=1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0E719B-BC75-489C-BA61-DAB784296593}"/>
              </a:ext>
            </a:extLst>
          </p:cNvPr>
          <p:cNvSpPr txBox="1"/>
          <p:nvPr/>
        </p:nvSpPr>
        <p:spPr>
          <a:xfrm>
            <a:off x="3047073" y="1747063"/>
            <a:ext cx="124884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*p = &amp;x</a:t>
            </a:r>
          </a:p>
          <a:p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*p = 1</a:t>
            </a:r>
            <a:endParaRPr lang="zh-CN" altLang="en-US" sz="16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100392C3-5AA8-4F5B-B8E9-BD9FAC7B1121}"/>
              </a:ext>
            </a:extLst>
          </p:cNvPr>
          <p:cNvSpPr/>
          <p:nvPr/>
        </p:nvSpPr>
        <p:spPr>
          <a:xfrm>
            <a:off x="2570356" y="2018371"/>
            <a:ext cx="379142" cy="133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9FE3411-9B50-4B50-82A4-6E562D703C7D}"/>
              </a:ext>
            </a:extLst>
          </p:cNvPr>
          <p:cNvSpPr/>
          <p:nvPr/>
        </p:nvSpPr>
        <p:spPr>
          <a:xfrm>
            <a:off x="1632527" y="3118605"/>
            <a:ext cx="5326780" cy="1346002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int *p = (void *)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1;	</a:t>
            </a:r>
            <a:r>
              <a:rPr lang="en-US" altLang="zh-CN" sz="20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//OK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*p = 1;	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//Segmentation fault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05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DCA92D-0327-4461-957A-4A42EA13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96750B-B346-4C3B-99AD-7688EFF9C74D}"/>
              </a:ext>
            </a:extLst>
          </p:cNvPr>
          <p:cNvSpPr/>
          <p:nvPr/>
        </p:nvSpPr>
        <p:spPr>
          <a:xfrm>
            <a:off x="374095" y="625116"/>
            <a:ext cx="8162165" cy="709719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D396C5-363D-4CAE-B7CF-763A89413B56}"/>
              </a:ext>
            </a:extLst>
          </p:cNvPr>
          <p:cNvSpPr txBox="1"/>
          <p:nvPr/>
        </p:nvSpPr>
        <p:spPr>
          <a:xfrm>
            <a:off x="5510963" y="2838258"/>
            <a:ext cx="164811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int *p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BA4371-B6E4-4DB2-9873-58FEADA3F9BE}"/>
              </a:ext>
            </a:extLst>
          </p:cNvPr>
          <p:cNvCxnSpPr>
            <a:cxnSpLocks/>
          </p:cNvCxnSpPr>
          <p:nvPr/>
        </p:nvCxnSpPr>
        <p:spPr>
          <a:xfrm flipV="1">
            <a:off x="4644483" y="1394992"/>
            <a:ext cx="0" cy="67092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050207B-1D87-4FFB-B27A-38C6057CD480}"/>
              </a:ext>
            </a:extLst>
          </p:cNvPr>
          <p:cNvSpPr/>
          <p:nvPr/>
        </p:nvSpPr>
        <p:spPr>
          <a:xfrm>
            <a:off x="4644482" y="685272"/>
            <a:ext cx="1538867" cy="709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E86962-31D1-4DEE-99E7-667845E7497A}"/>
              </a:ext>
            </a:extLst>
          </p:cNvPr>
          <p:cNvSpPr txBox="1"/>
          <p:nvPr/>
        </p:nvSpPr>
        <p:spPr>
          <a:xfrm>
            <a:off x="3040696" y="2147277"/>
            <a:ext cx="2520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指针：指向一个地址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16758C-95D1-4430-A610-4EB90D7026EB}"/>
              </a:ext>
            </a:extLst>
          </p:cNvPr>
          <p:cNvSpPr txBox="1"/>
          <p:nvPr/>
        </p:nvSpPr>
        <p:spPr>
          <a:xfrm>
            <a:off x="4962643" y="1608668"/>
            <a:ext cx="3255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对指向的内存的解读：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箭头: 右弧形 5">
            <a:extLst>
              <a:ext uri="{FF2B5EF4-FFF2-40B4-BE49-F238E27FC236}">
                <a16:creationId xmlns:a16="http://schemas.microsoft.com/office/drawing/2014/main" id="{8298D1A5-C627-48D6-930E-D771C5EAC2A2}"/>
              </a:ext>
            </a:extLst>
          </p:cNvPr>
          <p:cNvSpPr/>
          <p:nvPr/>
        </p:nvSpPr>
        <p:spPr>
          <a:xfrm rot="6867208">
            <a:off x="4622575" y="2376822"/>
            <a:ext cx="543569" cy="121719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箭头: 右弧形 18">
            <a:extLst>
              <a:ext uri="{FF2B5EF4-FFF2-40B4-BE49-F238E27FC236}">
                <a16:creationId xmlns:a16="http://schemas.microsoft.com/office/drawing/2014/main" id="{EDAC0EAE-63BE-4B29-B255-06EFBFB04648}"/>
              </a:ext>
            </a:extLst>
          </p:cNvPr>
          <p:cNvSpPr/>
          <p:nvPr/>
        </p:nvSpPr>
        <p:spPr>
          <a:xfrm rot="12262054" flipH="1">
            <a:off x="7390575" y="2102508"/>
            <a:ext cx="440201" cy="121719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843E0D-0D62-4F0B-85A9-E5DF8127BDBF}"/>
              </a:ext>
            </a:extLst>
          </p:cNvPr>
          <p:cNvSpPr txBox="1"/>
          <p:nvPr/>
        </p:nvSpPr>
        <p:spPr>
          <a:xfrm>
            <a:off x="209400" y="35743"/>
            <a:ext cx="4590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FEDE70-AF59-417A-94FD-85059C2C2B7E}"/>
              </a:ext>
            </a:extLst>
          </p:cNvPr>
          <p:cNvSpPr txBox="1"/>
          <p:nvPr/>
        </p:nvSpPr>
        <p:spPr>
          <a:xfrm>
            <a:off x="5510962" y="3575321"/>
            <a:ext cx="164811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void *p</a:t>
            </a:r>
          </a:p>
        </p:txBody>
      </p:sp>
    </p:spTree>
    <p:extLst>
      <p:ext uri="{BB962C8B-B14F-4D97-AF65-F5344CB8AC3E}">
        <p14:creationId xmlns:p14="http://schemas.microsoft.com/office/powerpoint/2010/main" val="3950386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DCA92D-0327-4461-957A-4A42EA13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96750B-B346-4C3B-99AD-7688EFF9C74D}"/>
              </a:ext>
            </a:extLst>
          </p:cNvPr>
          <p:cNvSpPr/>
          <p:nvPr/>
        </p:nvSpPr>
        <p:spPr>
          <a:xfrm>
            <a:off x="374095" y="685274"/>
            <a:ext cx="8162165" cy="709719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068769-2E02-4542-98E5-AB7B24631F99}"/>
              </a:ext>
            </a:extLst>
          </p:cNvPr>
          <p:cNvSpPr txBox="1"/>
          <p:nvPr/>
        </p:nvSpPr>
        <p:spPr>
          <a:xfrm>
            <a:off x="209400" y="35743"/>
            <a:ext cx="4590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BA4371-B6E4-4DB2-9873-58FEADA3F9BE}"/>
              </a:ext>
            </a:extLst>
          </p:cNvPr>
          <p:cNvCxnSpPr>
            <a:cxnSpLocks/>
          </p:cNvCxnSpPr>
          <p:nvPr/>
        </p:nvCxnSpPr>
        <p:spPr>
          <a:xfrm flipV="1">
            <a:off x="4644483" y="1394992"/>
            <a:ext cx="0" cy="50071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050207B-1D87-4FFB-B27A-38C6057CD480}"/>
              </a:ext>
            </a:extLst>
          </p:cNvPr>
          <p:cNvSpPr/>
          <p:nvPr/>
        </p:nvSpPr>
        <p:spPr>
          <a:xfrm>
            <a:off x="4644482" y="685272"/>
            <a:ext cx="2938346" cy="709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个字节，</a:t>
            </a:r>
            <a:r>
              <a:rPr lang="en-US" altLang="zh-CN" dirty="0">
                <a:solidFill>
                  <a:schemeClr val="tx1"/>
                </a:solidFill>
              </a:rPr>
              <a:t>64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bit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134BFBC-26A0-4233-B0F3-2204A270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47" y="3695105"/>
            <a:ext cx="8062270" cy="12020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4BF5C1E-C7A0-4693-94D6-F25B8B5154E8}"/>
              </a:ext>
            </a:extLst>
          </p:cNvPr>
          <p:cNvSpPr txBox="1"/>
          <p:nvPr/>
        </p:nvSpPr>
        <p:spPr>
          <a:xfrm>
            <a:off x="4285287" y="1382802"/>
            <a:ext cx="1713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F5A979-A22F-44BA-A071-BFAC132299AB}"/>
              </a:ext>
            </a:extLst>
          </p:cNvPr>
          <p:cNvSpPr txBox="1"/>
          <p:nvPr/>
        </p:nvSpPr>
        <p:spPr>
          <a:xfrm>
            <a:off x="7159082" y="1593403"/>
            <a:ext cx="147341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long *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7FF1E3D-7C3F-43C0-8A1B-DF2F1C498C44}"/>
              </a:ext>
            </a:extLst>
          </p:cNvPr>
          <p:cNvCxnSpPr>
            <a:cxnSpLocks/>
          </p:cNvCxnSpPr>
          <p:nvPr/>
        </p:nvCxnSpPr>
        <p:spPr>
          <a:xfrm flipH="1" flipV="1">
            <a:off x="4675876" y="1459446"/>
            <a:ext cx="2483206" cy="48714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96019FA-9B04-4987-90D7-20AF59E80ACC}"/>
              </a:ext>
            </a:extLst>
          </p:cNvPr>
          <p:cNvSpPr txBox="1"/>
          <p:nvPr/>
        </p:nvSpPr>
        <p:spPr>
          <a:xfrm>
            <a:off x="3897318" y="222057"/>
            <a:ext cx="477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地址开始的内存的解读：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9DC788-4AC8-4F31-A0C6-00353A6366B7}"/>
              </a:ext>
            </a:extLst>
          </p:cNvPr>
          <p:cNvSpPr txBox="1"/>
          <p:nvPr/>
        </p:nvSpPr>
        <p:spPr>
          <a:xfrm>
            <a:off x="374095" y="2400062"/>
            <a:ext cx="248320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*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long *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3" name="箭头: 右弧形 22">
            <a:extLst>
              <a:ext uri="{FF2B5EF4-FFF2-40B4-BE49-F238E27FC236}">
                <a16:creationId xmlns:a16="http://schemas.microsoft.com/office/drawing/2014/main" id="{0B709A87-CBBF-4C8A-8815-5F574CB9770A}"/>
              </a:ext>
            </a:extLst>
          </p:cNvPr>
          <p:cNvSpPr/>
          <p:nvPr/>
        </p:nvSpPr>
        <p:spPr>
          <a:xfrm rot="4271578" flipH="1">
            <a:off x="3079026" y="-217604"/>
            <a:ext cx="827592" cy="3301600"/>
          </a:xfrm>
          <a:prstGeom prst="curved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23A7C67-4947-4CB1-96D3-5F221886C1F9}"/>
              </a:ext>
            </a:extLst>
          </p:cNvPr>
          <p:cNvSpPr txBox="1"/>
          <p:nvPr/>
        </p:nvSpPr>
        <p:spPr>
          <a:xfrm>
            <a:off x="136395" y="1996102"/>
            <a:ext cx="3009244" cy="381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取此块内存的值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DA32148-46AC-4E7A-88EA-D987464302A5}"/>
              </a:ext>
            </a:extLst>
          </p:cNvPr>
          <p:cNvSpPr txBox="1"/>
          <p:nvPr/>
        </p:nvSpPr>
        <p:spPr>
          <a:xfrm>
            <a:off x="3558461" y="50460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进制数格式输出：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4=64bit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4C50F3-6647-45D4-AB01-AAD1D0F1754A}"/>
              </a:ext>
            </a:extLst>
          </p:cNvPr>
          <p:cNvSpPr txBox="1"/>
          <p:nvPr/>
        </p:nvSpPr>
        <p:spPr>
          <a:xfrm>
            <a:off x="5993363" y="2879356"/>
            <a:ext cx="164811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void *p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EA2B948-9063-4F18-8C76-28570740E3E6}"/>
              </a:ext>
            </a:extLst>
          </p:cNvPr>
          <p:cNvSpPr txBox="1"/>
          <p:nvPr/>
        </p:nvSpPr>
        <p:spPr>
          <a:xfrm>
            <a:off x="3627921" y="2029261"/>
            <a:ext cx="28527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指针：指向一个地址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 algn="ctr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%p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输出地址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箭头: 右弧形 27">
            <a:extLst>
              <a:ext uri="{FF2B5EF4-FFF2-40B4-BE49-F238E27FC236}">
                <a16:creationId xmlns:a16="http://schemas.microsoft.com/office/drawing/2014/main" id="{FC4D92DC-5EAE-4503-9903-05552C8F911E}"/>
              </a:ext>
            </a:extLst>
          </p:cNvPr>
          <p:cNvSpPr/>
          <p:nvPr/>
        </p:nvSpPr>
        <p:spPr>
          <a:xfrm rot="6867208">
            <a:off x="4917101" y="2607529"/>
            <a:ext cx="543569" cy="121719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713E67-4A4A-4AA2-9C26-86061C7962F1}"/>
              </a:ext>
            </a:extLst>
          </p:cNvPr>
          <p:cNvSpPr txBox="1"/>
          <p:nvPr/>
        </p:nvSpPr>
        <p:spPr>
          <a:xfrm>
            <a:off x="4280290" y="1382802"/>
            <a:ext cx="1713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7982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1" grpId="0"/>
      <p:bldP spid="22" grpId="0" animBg="1"/>
      <p:bldP spid="23" grpId="0" animBg="1"/>
      <p:bldP spid="24" grpId="0"/>
      <p:bldP spid="19" grpId="0" animBg="1"/>
      <p:bldP spid="27" grpId="0"/>
      <p:bldP spid="28" grpId="0" animBg="1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F8EE5-33E5-4507-B6D5-ECAA2B1A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main, </a:t>
            </a:r>
            <a:r>
              <a:rPr lang="en-US" altLang="zh-CN" dirty="0" err="1">
                <a:latin typeface="Consolas" panose="020B0609020204030204" pitchFamily="49" charset="0"/>
              </a:rPr>
              <a:t>argc</a:t>
            </a:r>
            <a:r>
              <a:rPr lang="zh-CN" altLang="en-US" dirty="0"/>
              <a:t>和</a:t>
            </a:r>
            <a:r>
              <a:rPr lang="en-US" altLang="zh-CN" dirty="0" err="1">
                <a:latin typeface="Consolas" panose="020B0609020204030204" pitchFamily="49" charset="0"/>
              </a:rPr>
              <a:t>argv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90949-DE23-4535-A5AD-DE64495A1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一切皆可取地址！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877D05-031F-49AF-84A1-1800DF207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DA0863C-A536-4129-B38B-8EAF91224589}"/>
              </a:ext>
            </a:extLst>
          </p:cNvPr>
          <p:cNvSpPr/>
          <p:nvPr/>
        </p:nvSpPr>
        <p:spPr>
          <a:xfrm>
            <a:off x="441039" y="1637910"/>
            <a:ext cx="8088779" cy="367379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printptr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"p = %p; *p = %016lx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)p);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printptr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(main); </a:t>
            </a:r>
            <a:r>
              <a:rPr lang="en-US" altLang="zh-CN" sz="1600" b="0" i="1" dirty="0"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600" b="0" i="1" dirty="0"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代码</a:t>
            </a:r>
            <a:endParaRPr lang="en-US" altLang="zh-CN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printptr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printptr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x); </a:t>
            </a:r>
            <a:r>
              <a:rPr lang="en-US" altLang="zh-CN" sz="1600" b="0" i="1" dirty="0"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600" b="0" i="1" dirty="0"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数据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printptr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sz="1600" b="0" i="1" dirty="0"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600" b="0" i="1" dirty="0"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堆栈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printptr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printptr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printptr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437C8E-F744-4044-A301-633EE02D18CF}"/>
              </a:ext>
            </a:extLst>
          </p:cNvPr>
          <p:cNvSpPr txBox="1"/>
          <p:nvPr/>
        </p:nvSpPr>
        <p:spPr>
          <a:xfrm>
            <a:off x="1445520" y="2234020"/>
            <a:ext cx="23419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输出指针指向的地址</a:t>
            </a:r>
            <a:endParaRPr lang="en-US" altLang="zh-CN" sz="1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6B64AC-B5C8-42EC-A427-CF0B683DA0C3}"/>
              </a:ext>
            </a:extLst>
          </p:cNvPr>
          <p:cNvSpPr txBox="1"/>
          <p:nvPr/>
        </p:nvSpPr>
        <p:spPr>
          <a:xfrm>
            <a:off x="3791436" y="1623748"/>
            <a:ext cx="496153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指向的地址处内存解读为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long</a:t>
            </a:r>
            <a:r>
              <a:rPr lang="zh-CN" altLang="en-US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输出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位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进制</a:t>
            </a:r>
            <a:endParaRPr lang="en-US" altLang="zh-CN" sz="1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968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0">
            <a:hlinkClick r:id="" action="ppaction://media"/>
            <a:extLst>
              <a:ext uri="{FF2B5EF4-FFF2-40B4-BE49-F238E27FC236}">
                <a16:creationId xmlns:a16="http://schemas.microsoft.com/office/drawing/2014/main" id="{CD63BF0A-FF82-E95F-E069-E72BD5BDB7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441"/>
            <a:ext cx="9292927" cy="6581354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26CC762-4AB1-470A-9D7D-61E20F53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191D08-6BEC-4B85-8CB7-DC7EF2485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97134D-AE42-49AC-8A3C-DDF85038EED1}"/>
              </a:ext>
            </a:extLst>
          </p:cNvPr>
          <p:cNvSpPr/>
          <p:nvPr/>
        </p:nvSpPr>
        <p:spPr>
          <a:xfrm>
            <a:off x="6607164" y="708796"/>
            <a:ext cx="1584561" cy="52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4A5474-5A52-465B-AC25-A8862EBF9F2A}"/>
              </a:ext>
            </a:extLst>
          </p:cNvPr>
          <p:cNvSpPr/>
          <p:nvPr/>
        </p:nvSpPr>
        <p:spPr>
          <a:xfrm>
            <a:off x="6607164" y="1490848"/>
            <a:ext cx="1584561" cy="92120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2ED130-FAEC-4678-8C88-F6031057DF43}"/>
              </a:ext>
            </a:extLst>
          </p:cNvPr>
          <p:cNvSpPr/>
          <p:nvPr/>
        </p:nvSpPr>
        <p:spPr>
          <a:xfrm>
            <a:off x="6607163" y="2412049"/>
            <a:ext cx="1584561" cy="62493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57D974-BF45-4564-9CC2-B7C24B58E3E3}"/>
              </a:ext>
            </a:extLst>
          </p:cNvPr>
          <p:cNvSpPr/>
          <p:nvPr/>
        </p:nvSpPr>
        <p:spPr>
          <a:xfrm>
            <a:off x="6607162" y="4052432"/>
            <a:ext cx="1584561" cy="155995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堆栈</a:t>
            </a:r>
          </a:p>
        </p:txBody>
      </p:sp>
    </p:spTree>
    <p:extLst>
      <p:ext uri="{BB962C8B-B14F-4D97-AF65-F5344CB8AC3E}">
        <p14:creationId xmlns:p14="http://schemas.microsoft.com/office/powerpoint/2010/main" val="61162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52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D9D5C-DF8D-4A09-891F-43BEB97D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 Type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0000F7-CB20-4C53-A25C-95641516E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类型</a:t>
            </a:r>
            <a:r>
              <a:rPr lang="zh-CN" altLang="en-US" dirty="0"/>
              <a:t>：对一段内存的</a:t>
            </a:r>
            <a:r>
              <a:rPr lang="zh-CN" altLang="en-US" dirty="0">
                <a:solidFill>
                  <a:srgbClr val="FF0000"/>
                </a:solidFill>
              </a:rPr>
              <a:t>解读方式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非常汇编：没有</a:t>
            </a:r>
            <a:r>
              <a:rPr lang="en-US" altLang="zh-CN" dirty="0"/>
              <a:t>class</a:t>
            </a:r>
            <a:r>
              <a:rPr lang="zh-CN" altLang="en-US" dirty="0"/>
              <a:t>，</a:t>
            </a:r>
            <a:r>
              <a:rPr lang="en-US" altLang="zh-CN" dirty="0"/>
              <a:t>polymorphism</a:t>
            </a:r>
            <a:r>
              <a:rPr lang="zh-CN" altLang="en-US" dirty="0"/>
              <a:t>，</a:t>
            </a:r>
            <a:r>
              <a:rPr lang="en-US" altLang="zh-CN" dirty="0"/>
              <a:t>type traits</a:t>
            </a:r>
            <a:r>
              <a:rPr lang="zh-CN" altLang="en-US" dirty="0"/>
              <a:t>，</a:t>
            </a:r>
            <a:r>
              <a:rPr lang="en-US" altLang="zh-CN" dirty="0"/>
              <a:t>……</a:t>
            </a:r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里的所有的数据都可以理解成</a:t>
            </a:r>
            <a:r>
              <a:rPr lang="zh-CN" altLang="en-US" dirty="0">
                <a:solidFill>
                  <a:srgbClr val="FF0000"/>
                </a:solidFill>
              </a:rPr>
              <a:t>地址（指针）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类型（对地址的解读）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例子（是不是感到学到了假了</a:t>
            </a:r>
            <a:r>
              <a:rPr lang="en-US" altLang="zh-CN" dirty="0"/>
              <a:t>C</a:t>
            </a:r>
            <a:r>
              <a:rPr lang="zh-CN" altLang="en-US" dirty="0"/>
              <a:t>语言）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17082A-508E-43DB-8A15-249780B78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A74C0FC-0633-4880-A101-132065790566}"/>
              </a:ext>
            </a:extLst>
          </p:cNvPr>
          <p:cNvSpPr/>
          <p:nvPr/>
        </p:nvSpPr>
        <p:spPr>
          <a:xfrm>
            <a:off x="527610" y="3203755"/>
            <a:ext cx="8088779" cy="2824878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assert(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24A517-AD7B-4205-A9D4-876DCF6F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56" y="5179119"/>
            <a:ext cx="3219450" cy="1504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861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D4AF9E-FA5B-4EE5-A7F8-87B44DCAA316}"/>
              </a:ext>
            </a:extLst>
          </p:cNvPr>
          <p:cNvSpPr txBox="1"/>
          <p:nvPr/>
        </p:nvSpPr>
        <p:spPr>
          <a:xfrm>
            <a:off x="1836378" y="34675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7A4003-797F-449B-B1AF-3AF2D7E27E02}"/>
              </a:ext>
            </a:extLst>
          </p:cNvPr>
          <p:cNvSpPr txBox="1"/>
          <p:nvPr/>
        </p:nvSpPr>
        <p:spPr>
          <a:xfrm>
            <a:off x="1836378" y="3844498"/>
            <a:ext cx="376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94F9B7-E0E2-4E15-B60F-FC6DA0291757}"/>
              </a:ext>
            </a:extLst>
          </p:cNvPr>
          <p:cNvSpPr txBox="1"/>
          <p:nvPr/>
        </p:nvSpPr>
        <p:spPr>
          <a:xfrm>
            <a:off x="2120128" y="3834036"/>
            <a:ext cx="41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指针，存储地址，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位机器，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BC8D91-46BE-4D3B-B269-BA5652CBB325}"/>
              </a:ext>
            </a:extLst>
          </p:cNvPr>
          <p:cNvSpPr txBox="1"/>
          <p:nvPr/>
        </p:nvSpPr>
        <p:spPr>
          <a:xfrm>
            <a:off x="1836378" y="4207541"/>
            <a:ext cx="376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B78B32-1DCE-4BC0-A910-D3618C929FDB}"/>
              </a:ext>
            </a:extLst>
          </p:cNvPr>
          <p:cNvSpPr/>
          <p:nvPr/>
        </p:nvSpPr>
        <p:spPr>
          <a:xfrm>
            <a:off x="4957770" y="469594"/>
            <a:ext cx="1926899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718788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8"/>
            <a:ext cx="5051" cy="1670802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CB814B1-F665-4D7D-90E1-1EE6978E48F4}"/>
              </a:ext>
            </a:extLst>
          </p:cNvPr>
          <p:cNvSpPr/>
          <p:nvPr/>
        </p:nvSpPr>
        <p:spPr>
          <a:xfrm>
            <a:off x="4541688" y="1730714"/>
            <a:ext cx="3733380" cy="7218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用函数指针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等价于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main(argc-1, argv+1)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51BB14E-8EF0-4536-A7F6-DF601C98D394}"/>
              </a:ext>
            </a:extLst>
          </p:cNvPr>
          <p:cNvSpPr txBox="1"/>
          <p:nvPr/>
        </p:nvSpPr>
        <p:spPr>
          <a:xfrm>
            <a:off x="2120128" y="4220411"/>
            <a:ext cx="41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指针，存储地址，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位机器，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D572749-748E-4A6D-8A67-F87CA0C256E7}"/>
              </a:ext>
            </a:extLst>
          </p:cNvPr>
          <p:cNvSpPr txBox="1"/>
          <p:nvPr/>
        </p:nvSpPr>
        <p:spPr>
          <a:xfrm>
            <a:off x="156610" y="189735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DF664A2-81A6-4B17-AE5B-D27F565EA7DD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29DF3B6-3305-4CF4-AFBA-1C7F4E6B8126}"/>
              </a:ext>
            </a:extLst>
          </p:cNvPr>
          <p:cNvSpPr txBox="1"/>
          <p:nvPr/>
        </p:nvSpPr>
        <p:spPr>
          <a:xfrm>
            <a:off x="1846769" y="2962847"/>
            <a:ext cx="659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 *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argv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 char **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argv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 (char * )*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argv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6EE3269-5DB6-4A98-9246-B0DBFF417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144" y="1263186"/>
            <a:ext cx="4313996" cy="1507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988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/>
      <p:bldP spid="16" grpId="0"/>
      <p:bldP spid="17" grpId="0" animBg="1"/>
      <p:bldP spid="20" grpId="0" animBg="1"/>
      <p:bldP spid="22" grpId="0" animBg="1"/>
      <p:bldP spid="27" grpId="0" animBg="1"/>
      <p:bldP spid="29" grpId="0"/>
      <p:bldP spid="37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BC7D5627-6918-4F79-BDBF-5B6FCAF40FCF}"/>
              </a:ext>
            </a:extLst>
          </p:cNvPr>
          <p:cNvSpPr/>
          <p:nvPr/>
        </p:nvSpPr>
        <p:spPr>
          <a:xfrm>
            <a:off x="5992426" y="3515163"/>
            <a:ext cx="1947769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D4AF9E-FA5B-4EE5-A7F8-87B44DCAA316}"/>
              </a:ext>
            </a:extLst>
          </p:cNvPr>
          <p:cNvSpPr txBox="1"/>
          <p:nvPr/>
        </p:nvSpPr>
        <p:spPr>
          <a:xfrm>
            <a:off x="1836378" y="34675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7A4003-797F-449B-B1AF-3AF2D7E27E02}"/>
              </a:ext>
            </a:extLst>
          </p:cNvPr>
          <p:cNvSpPr txBox="1"/>
          <p:nvPr/>
        </p:nvSpPr>
        <p:spPr>
          <a:xfrm>
            <a:off x="1836378" y="3844498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718788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8"/>
            <a:ext cx="5051" cy="1670802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0C09B4E-3525-4EF4-8A96-CDF13571B7D3}"/>
              </a:ext>
            </a:extLst>
          </p:cNvPr>
          <p:cNvSpPr/>
          <p:nvPr/>
        </p:nvSpPr>
        <p:spPr>
          <a:xfrm>
            <a:off x="3720215" y="3513322"/>
            <a:ext cx="1947769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59FCE6-E259-4267-9212-2722C9F41FC9}"/>
              </a:ext>
            </a:extLst>
          </p:cNvPr>
          <p:cNvSpPr/>
          <p:nvPr/>
        </p:nvSpPr>
        <p:spPr>
          <a:xfrm>
            <a:off x="4088653" y="3514851"/>
            <a:ext cx="453558" cy="718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3C57CA-5B06-4EBD-B372-E0ECEEF598EF}"/>
              </a:ext>
            </a:extLst>
          </p:cNvPr>
          <p:cNvSpPr txBox="1"/>
          <p:nvPr/>
        </p:nvSpPr>
        <p:spPr>
          <a:xfrm>
            <a:off x="1836378" y="4238804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92DCEEF9-C251-490F-967B-8CC55A0D8F73}"/>
              </a:ext>
            </a:extLst>
          </p:cNvPr>
          <p:cNvCxnSpPr>
            <a:cxnSpLocks/>
            <a:stCxn id="11" idx="3"/>
            <a:endCxn id="33" idx="0"/>
          </p:cNvCxnSpPr>
          <p:nvPr/>
        </p:nvCxnSpPr>
        <p:spPr>
          <a:xfrm flipV="1">
            <a:off x="1722709" y="3514851"/>
            <a:ext cx="2592723" cy="493938"/>
          </a:xfrm>
          <a:prstGeom prst="curvedConnector4">
            <a:avLst>
              <a:gd name="adj1" fmla="val 45627"/>
              <a:gd name="adj2" fmla="val 146281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F2BB235-7111-4A50-8567-E1EE18DB9431}"/>
              </a:ext>
            </a:extLst>
          </p:cNvPr>
          <p:cNvSpPr txBox="1"/>
          <p:nvPr/>
        </p:nvSpPr>
        <p:spPr>
          <a:xfrm>
            <a:off x="4122378" y="3157151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r>
              <a:rPr lang="zh-CN" altLang="en-US" dirty="0">
                <a:ea typeface="微软雅黑" panose="020B0503020204020204" pitchFamily="34" charset="-122"/>
              </a:rPr>
              <a:t>*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C336463-43FD-4D73-9B52-6184CCE4F025}"/>
              </a:ext>
            </a:extLst>
          </p:cNvPr>
          <p:cNvSpPr txBox="1"/>
          <p:nvPr/>
        </p:nvSpPr>
        <p:spPr>
          <a:xfrm>
            <a:off x="3455523" y="4321199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94C6733-E3EA-4D0C-875A-78FA779DF536}"/>
              </a:ext>
            </a:extLst>
          </p:cNvPr>
          <p:cNvSpPr/>
          <p:nvPr/>
        </p:nvSpPr>
        <p:spPr>
          <a:xfrm>
            <a:off x="7080843" y="3515164"/>
            <a:ext cx="264135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A642B956-66D6-4030-9DD5-C21D642D0F1C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5760325" y="2788858"/>
            <a:ext cx="7693" cy="2897479"/>
          </a:xfrm>
          <a:prstGeom prst="curvedConnector3">
            <a:avLst>
              <a:gd name="adj1" fmla="val 3071533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252C234-439D-4E05-8160-A579A9600715}"/>
              </a:ext>
            </a:extLst>
          </p:cNvPr>
          <p:cNvSpPr txBox="1"/>
          <p:nvPr/>
        </p:nvSpPr>
        <p:spPr>
          <a:xfrm>
            <a:off x="6340449" y="3157151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72EE5BE-D6E1-4353-9EA9-C9CE7326C32A}"/>
              </a:ext>
            </a:extLst>
          </p:cNvPr>
          <p:cNvSpPr txBox="1"/>
          <p:nvPr/>
        </p:nvSpPr>
        <p:spPr>
          <a:xfrm>
            <a:off x="6884669" y="4313432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401FE95-4DD2-41FF-8300-D091927454B9}"/>
              </a:ext>
            </a:extLst>
          </p:cNvPr>
          <p:cNvSpPr txBox="1"/>
          <p:nvPr/>
        </p:nvSpPr>
        <p:spPr>
          <a:xfrm>
            <a:off x="106932" y="541024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8276C8F-DA33-44A6-AB6C-91886417F6CA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CC41FEE-E6C8-410F-AC20-68B5E988B164}"/>
              </a:ext>
            </a:extLst>
          </p:cNvPr>
          <p:cNvSpPr txBox="1"/>
          <p:nvPr/>
        </p:nvSpPr>
        <p:spPr>
          <a:xfrm>
            <a:off x="2309996" y="2493448"/>
            <a:ext cx="659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 *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argv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 char **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argv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 (char * )*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argv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0B7D779-A6D9-4F92-8216-15829A234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95" y="787644"/>
            <a:ext cx="4313996" cy="1507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" grpId="0" animBg="1"/>
      <p:bldP spid="11" grpId="0" animBg="1"/>
      <p:bldP spid="17" grpId="0" animBg="1"/>
      <p:bldP spid="22" grpId="0" animBg="1"/>
      <p:bldP spid="28" grpId="0" animBg="1"/>
      <p:bldP spid="33" grpId="0" animBg="1"/>
      <p:bldP spid="30" grpId="0"/>
      <p:bldP spid="32" grpId="0"/>
      <p:bldP spid="34" grpId="0" animBg="1"/>
      <p:bldP spid="39" grpId="0"/>
      <p:bldP spid="40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2D15-7D72-72B3-3979-D888AE0A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提交须知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629F9-7E6F-8551-0135-FB383961A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dirty="0"/>
              <a:t>token, </a:t>
            </a:r>
            <a:r>
              <a:rPr lang="zh-CN" altLang="en-US" dirty="0"/>
              <a:t>课件下载</a:t>
            </a:r>
            <a:r>
              <a:rPr lang="en-US" altLang="zh-CN" dirty="0"/>
              <a:t>, </a:t>
            </a:r>
            <a:r>
              <a:rPr lang="zh-CN" altLang="en-US" dirty="0"/>
              <a:t>实验和作业发布放到了一个</a:t>
            </a:r>
            <a:r>
              <a:rPr lang="en-US" dirty="0" err="1"/>
              <a:t>nju</a:t>
            </a:r>
            <a:r>
              <a:rPr lang="en-US" dirty="0"/>
              <a:t>-table</a:t>
            </a:r>
            <a:r>
              <a:rPr lang="zh-CN" altLang="en-US" dirty="0"/>
              <a:t>应用里</a:t>
            </a:r>
            <a:r>
              <a:rPr lang="en-US" altLang="zh-CN" dirty="0"/>
              <a:t>. </a:t>
            </a:r>
          </a:p>
          <a:p>
            <a:r>
              <a:rPr lang="en-US" dirty="0">
                <a:hlinkClick r:id="rId2"/>
              </a:rPr>
              <a:t>https://table.nju.edu.cn/external-apps/9b348083-92e2-49f7-9cd9-dcbb227cb7a5</a:t>
            </a:r>
            <a:endParaRPr lang="en-US" dirty="0"/>
          </a:p>
          <a:p>
            <a:r>
              <a:rPr lang="en-US" dirty="0" err="1"/>
              <a:t>若查询不到token请联系张明轩助教添加</a:t>
            </a:r>
            <a:endParaRPr lang="en-US" dirty="0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825E0-1966-1081-6417-72620FAA3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9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+ 1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D4AF9E-FA5B-4EE5-A7F8-87B44DCAA316}"/>
              </a:ext>
            </a:extLst>
          </p:cNvPr>
          <p:cNvSpPr txBox="1"/>
          <p:nvPr/>
        </p:nvSpPr>
        <p:spPr>
          <a:xfrm>
            <a:off x="1836378" y="34675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7A4003-797F-449B-B1AF-3AF2D7E27E02}"/>
              </a:ext>
            </a:extLst>
          </p:cNvPr>
          <p:cNvSpPr txBox="1"/>
          <p:nvPr/>
        </p:nvSpPr>
        <p:spPr>
          <a:xfrm>
            <a:off x="1836378" y="3844498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718788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8"/>
            <a:ext cx="5051" cy="1670802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0C09B4E-3525-4EF4-8A96-CDF13571B7D3}"/>
              </a:ext>
            </a:extLst>
          </p:cNvPr>
          <p:cNvSpPr/>
          <p:nvPr/>
        </p:nvSpPr>
        <p:spPr>
          <a:xfrm>
            <a:off x="3861618" y="2923786"/>
            <a:ext cx="4250450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59FCE6-E259-4267-9212-2722C9F41FC9}"/>
              </a:ext>
            </a:extLst>
          </p:cNvPr>
          <p:cNvSpPr/>
          <p:nvPr/>
        </p:nvSpPr>
        <p:spPr>
          <a:xfrm>
            <a:off x="4230056" y="2925315"/>
            <a:ext cx="453558" cy="718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3C57CA-5B06-4EBD-B372-E0ECEEF598EF}"/>
              </a:ext>
            </a:extLst>
          </p:cNvPr>
          <p:cNvSpPr txBox="1"/>
          <p:nvPr/>
        </p:nvSpPr>
        <p:spPr>
          <a:xfrm>
            <a:off x="1836378" y="4238804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92DCEEF9-C251-490F-967B-8CC55A0D8F73}"/>
              </a:ext>
            </a:extLst>
          </p:cNvPr>
          <p:cNvCxnSpPr>
            <a:cxnSpLocks/>
            <a:stCxn id="11" idx="3"/>
            <a:endCxn id="33" idx="0"/>
          </p:cNvCxnSpPr>
          <p:nvPr/>
        </p:nvCxnSpPr>
        <p:spPr>
          <a:xfrm flipV="1">
            <a:off x="1722709" y="2925315"/>
            <a:ext cx="2734126" cy="1083474"/>
          </a:xfrm>
          <a:prstGeom prst="curvedConnector4">
            <a:avLst>
              <a:gd name="adj1" fmla="val 45853"/>
              <a:gd name="adj2" fmla="val 121099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F2BB235-7111-4A50-8567-E1EE18DB9431}"/>
              </a:ext>
            </a:extLst>
          </p:cNvPr>
          <p:cNvSpPr txBox="1"/>
          <p:nvPr/>
        </p:nvSpPr>
        <p:spPr>
          <a:xfrm>
            <a:off x="3660164" y="238548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r>
              <a:rPr lang="zh-CN" altLang="en-US" dirty="0">
                <a:ea typeface="微软雅黑" panose="020B0503020204020204" pitchFamily="34" charset="-122"/>
              </a:rPr>
              <a:t>*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C336463-43FD-4D73-9B52-6184CCE4F025}"/>
              </a:ext>
            </a:extLst>
          </p:cNvPr>
          <p:cNvSpPr txBox="1"/>
          <p:nvPr/>
        </p:nvSpPr>
        <p:spPr>
          <a:xfrm>
            <a:off x="3596926" y="3731663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94C6733-E3EA-4D0C-875A-78FA779DF536}"/>
              </a:ext>
            </a:extLst>
          </p:cNvPr>
          <p:cNvSpPr/>
          <p:nvPr/>
        </p:nvSpPr>
        <p:spPr>
          <a:xfrm>
            <a:off x="7222246" y="2920576"/>
            <a:ext cx="264135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A642B956-66D6-4030-9DD5-C21D642D0F1C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5904254" y="2196796"/>
            <a:ext cx="2641" cy="2897479"/>
          </a:xfrm>
          <a:prstGeom prst="curvedConnector3">
            <a:avLst>
              <a:gd name="adj1" fmla="val 875581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252C234-439D-4E05-8160-A579A9600715}"/>
              </a:ext>
            </a:extLst>
          </p:cNvPr>
          <p:cNvSpPr txBox="1"/>
          <p:nvPr/>
        </p:nvSpPr>
        <p:spPr>
          <a:xfrm>
            <a:off x="6481852" y="404655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72EE5BE-D6E1-4353-9EA9-C9CE7326C32A}"/>
              </a:ext>
            </a:extLst>
          </p:cNvPr>
          <p:cNvSpPr txBox="1"/>
          <p:nvPr/>
        </p:nvSpPr>
        <p:spPr>
          <a:xfrm>
            <a:off x="7026072" y="3723896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C37F0C-BB98-4D1A-AE7B-0FD3084A7C68}"/>
              </a:ext>
            </a:extLst>
          </p:cNvPr>
          <p:cNvSpPr txBox="1"/>
          <p:nvPr/>
        </p:nvSpPr>
        <p:spPr>
          <a:xfrm>
            <a:off x="127309" y="1256256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48796AB-B797-4ECF-AC25-E3AD2364070F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8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7" grpId="0" animBg="1"/>
      <p:bldP spid="22" grpId="0" animBg="1"/>
      <p:bldP spid="28" grpId="0" animBg="1"/>
      <p:bldP spid="33" grpId="0" animBg="1"/>
      <p:bldP spid="34" grpId="0" animBg="1"/>
      <p:bldP spid="4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+ 1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D4AF9E-FA5B-4EE5-A7F8-87B44DCAA316}"/>
              </a:ext>
            </a:extLst>
          </p:cNvPr>
          <p:cNvSpPr txBox="1"/>
          <p:nvPr/>
        </p:nvSpPr>
        <p:spPr>
          <a:xfrm>
            <a:off x="1836378" y="34675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7A4003-797F-449B-B1AF-3AF2D7E27E02}"/>
              </a:ext>
            </a:extLst>
          </p:cNvPr>
          <p:cNvSpPr txBox="1"/>
          <p:nvPr/>
        </p:nvSpPr>
        <p:spPr>
          <a:xfrm>
            <a:off x="1836378" y="3844498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C29946-3BBC-4FD1-AA19-6218A2ABD75D}"/>
              </a:ext>
            </a:extLst>
          </p:cNvPr>
          <p:cNvSpPr txBox="1"/>
          <p:nvPr/>
        </p:nvSpPr>
        <p:spPr>
          <a:xfrm>
            <a:off x="4789234" y="1885854"/>
            <a:ext cx="1931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argv+1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718788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8"/>
            <a:ext cx="5051" cy="1670802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0C09B4E-3525-4EF4-8A96-CDF13571B7D3}"/>
              </a:ext>
            </a:extLst>
          </p:cNvPr>
          <p:cNvSpPr/>
          <p:nvPr/>
        </p:nvSpPr>
        <p:spPr>
          <a:xfrm>
            <a:off x="3861618" y="2923786"/>
            <a:ext cx="4250450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59FCE6-E259-4267-9212-2722C9F41FC9}"/>
              </a:ext>
            </a:extLst>
          </p:cNvPr>
          <p:cNvSpPr/>
          <p:nvPr/>
        </p:nvSpPr>
        <p:spPr>
          <a:xfrm>
            <a:off x="4230056" y="2925315"/>
            <a:ext cx="453558" cy="718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3C57CA-5B06-4EBD-B372-E0ECEEF598EF}"/>
              </a:ext>
            </a:extLst>
          </p:cNvPr>
          <p:cNvSpPr txBox="1"/>
          <p:nvPr/>
        </p:nvSpPr>
        <p:spPr>
          <a:xfrm>
            <a:off x="1836378" y="4238804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92DCEEF9-C251-490F-967B-8CC55A0D8F73}"/>
              </a:ext>
            </a:extLst>
          </p:cNvPr>
          <p:cNvCxnSpPr>
            <a:cxnSpLocks/>
            <a:stCxn id="11" idx="3"/>
            <a:endCxn id="33" idx="0"/>
          </p:cNvCxnSpPr>
          <p:nvPr/>
        </p:nvCxnSpPr>
        <p:spPr>
          <a:xfrm flipV="1">
            <a:off x="1722709" y="2925315"/>
            <a:ext cx="2734126" cy="1083474"/>
          </a:xfrm>
          <a:prstGeom prst="curvedConnector4">
            <a:avLst>
              <a:gd name="adj1" fmla="val 45853"/>
              <a:gd name="adj2" fmla="val 121099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F2BB235-7111-4A50-8567-E1EE18DB9431}"/>
              </a:ext>
            </a:extLst>
          </p:cNvPr>
          <p:cNvSpPr txBox="1"/>
          <p:nvPr/>
        </p:nvSpPr>
        <p:spPr>
          <a:xfrm>
            <a:off x="3660164" y="238548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r>
              <a:rPr lang="zh-CN" altLang="en-US" dirty="0">
                <a:ea typeface="微软雅黑" panose="020B0503020204020204" pitchFamily="34" charset="-122"/>
              </a:rPr>
              <a:t>*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C336463-43FD-4D73-9B52-6184CCE4F025}"/>
              </a:ext>
            </a:extLst>
          </p:cNvPr>
          <p:cNvSpPr txBox="1"/>
          <p:nvPr/>
        </p:nvSpPr>
        <p:spPr>
          <a:xfrm>
            <a:off x="3596926" y="3731663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94C6733-E3EA-4D0C-875A-78FA779DF536}"/>
              </a:ext>
            </a:extLst>
          </p:cNvPr>
          <p:cNvSpPr/>
          <p:nvPr/>
        </p:nvSpPr>
        <p:spPr>
          <a:xfrm>
            <a:off x="7222246" y="2920576"/>
            <a:ext cx="264135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A642B956-66D6-4030-9DD5-C21D642D0F1C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5904254" y="2196796"/>
            <a:ext cx="2641" cy="2897479"/>
          </a:xfrm>
          <a:prstGeom prst="curvedConnector3">
            <a:avLst>
              <a:gd name="adj1" fmla="val 875581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252C234-439D-4E05-8160-A579A9600715}"/>
              </a:ext>
            </a:extLst>
          </p:cNvPr>
          <p:cNvSpPr txBox="1"/>
          <p:nvPr/>
        </p:nvSpPr>
        <p:spPr>
          <a:xfrm>
            <a:off x="6481852" y="404655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72EE5BE-D6E1-4353-9EA9-C9CE7326C32A}"/>
              </a:ext>
            </a:extLst>
          </p:cNvPr>
          <p:cNvSpPr txBox="1"/>
          <p:nvPr/>
        </p:nvSpPr>
        <p:spPr>
          <a:xfrm>
            <a:off x="7026072" y="3723896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69E17D-0A75-4638-864C-45D14A2209E5}"/>
              </a:ext>
            </a:extLst>
          </p:cNvPr>
          <p:cNvSpPr txBox="1"/>
          <p:nvPr/>
        </p:nvSpPr>
        <p:spPr>
          <a:xfrm>
            <a:off x="2829070" y="5319502"/>
            <a:ext cx="45962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 *p; 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 p+1</a:t>
            </a:r>
          </a:p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按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int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解读下一个内存地址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9276B15-EE02-44DC-BF41-846714FAA6F5}"/>
              </a:ext>
            </a:extLst>
          </p:cNvPr>
          <p:cNvSpPr/>
          <p:nvPr/>
        </p:nvSpPr>
        <p:spPr>
          <a:xfrm>
            <a:off x="4683614" y="2933667"/>
            <a:ext cx="453558" cy="718901"/>
          </a:xfrm>
          <a:prstGeom prst="rect">
            <a:avLst/>
          </a:prstGeom>
          <a:solidFill>
            <a:schemeClr val="accent6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474ED11E-A568-4C95-9453-BA7EBE364FC4}"/>
              </a:ext>
            </a:extLst>
          </p:cNvPr>
          <p:cNvCxnSpPr>
            <a:cxnSpLocks/>
            <a:stCxn id="19" idx="3"/>
            <a:endCxn id="35" idx="0"/>
          </p:cNvCxnSpPr>
          <p:nvPr/>
        </p:nvCxnSpPr>
        <p:spPr>
          <a:xfrm flipH="1">
            <a:off x="4910393" y="2085909"/>
            <a:ext cx="1810131" cy="847758"/>
          </a:xfrm>
          <a:prstGeom prst="curvedConnector4">
            <a:avLst>
              <a:gd name="adj1" fmla="val -12629"/>
              <a:gd name="adj2" fmla="val 61799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FDE28CD1-C4A4-4295-A5EC-DD559E144070}"/>
              </a:ext>
            </a:extLst>
          </p:cNvPr>
          <p:cNvSpPr/>
          <p:nvPr/>
        </p:nvSpPr>
        <p:spPr>
          <a:xfrm>
            <a:off x="7661184" y="2920576"/>
            <a:ext cx="264135" cy="726281"/>
          </a:xfrm>
          <a:prstGeom prst="rect">
            <a:avLst/>
          </a:prstGeom>
          <a:solidFill>
            <a:schemeClr val="accent6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87AEBF8E-78D5-465A-8412-CE3116CA35F6}"/>
              </a:ext>
            </a:extLst>
          </p:cNvPr>
          <p:cNvCxnSpPr>
            <a:cxnSpLocks/>
            <a:stCxn id="35" idx="3"/>
            <a:endCxn id="38" idx="0"/>
          </p:cNvCxnSpPr>
          <p:nvPr/>
        </p:nvCxnSpPr>
        <p:spPr>
          <a:xfrm flipV="1">
            <a:off x="5137172" y="2920576"/>
            <a:ext cx="2656080" cy="372542"/>
          </a:xfrm>
          <a:prstGeom prst="curvedConnector4">
            <a:avLst>
              <a:gd name="adj1" fmla="val 36482"/>
              <a:gd name="adj2" fmla="val 16136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E9C37F0C-BB98-4D1A-AE7B-0FD3084A7C68}"/>
              </a:ext>
            </a:extLst>
          </p:cNvPr>
          <p:cNvSpPr txBox="1"/>
          <p:nvPr/>
        </p:nvSpPr>
        <p:spPr>
          <a:xfrm>
            <a:off x="121293" y="1857176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48796AB-B797-4ECF-AC25-E3AD2364070F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32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7" grpId="0" animBg="1"/>
      <p:bldP spid="22" grpId="0" animBg="1"/>
      <p:bldP spid="28" grpId="0" animBg="1"/>
      <p:bldP spid="33" grpId="0" animBg="1"/>
      <p:bldP spid="34" grpId="0" animBg="1"/>
      <p:bldP spid="35" grpId="0" animBg="1"/>
      <p:bldP spid="38" grpId="0" animBg="1"/>
      <p:bldP spid="4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>
            <a:extLst>
              <a:ext uri="{FF2B5EF4-FFF2-40B4-BE49-F238E27FC236}">
                <a16:creationId xmlns:a16="http://schemas.microsoft.com/office/drawing/2014/main" id="{8492ABC8-712E-4735-ACA0-FDE21EA128EE}"/>
              </a:ext>
            </a:extLst>
          </p:cNvPr>
          <p:cNvSpPr/>
          <p:nvPr/>
        </p:nvSpPr>
        <p:spPr>
          <a:xfrm>
            <a:off x="6861936" y="2915694"/>
            <a:ext cx="175445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+ 1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DEA9F4-654F-4734-A887-81A72E2F2924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D4AF9E-FA5B-4EE5-A7F8-87B44DCAA316}"/>
              </a:ext>
            </a:extLst>
          </p:cNvPr>
          <p:cNvSpPr txBox="1"/>
          <p:nvPr/>
        </p:nvSpPr>
        <p:spPr>
          <a:xfrm>
            <a:off x="1836378" y="34675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7A4003-797F-449B-B1AF-3AF2D7E27E02}"/>
              </a:ext>
            </a:extLst>
          </p:cNvPr>
          <p:cNvSpPr txBox="1"/>
          <p:nvPr/>
        </p:nvSpPr>
        <p:spPr>
          <a:xfrm>
            <a:off x="1836378" y="3844498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718788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8"/>
            <a:ext cx="5051" cy="1670802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3C57CA-5B06-4EBD-B372-E0ECEEF598EF}"/>
              </a:ext>
            </a:extLst>
          </p:cNvPr>
          <p:cNvSpPr txBox="1"/>
          <p:nvPr/>
        </p:nvSpPr>
        <p:spPr>
          <a:xfrm>
            <a:off x="1836378" y="4238804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92DCEEF9-C251-490F-967B-8CC55A0D8F73}"/>
              </a:ext>
            </a:extLst>
          </p:cNvPr>
          <p:cNvCxnSpPr>
            <a:cxnSpLocks/>
            <a:stCxn id="11" idx="3"/>
            <a:endCxn id="45" idx="0"/>
          </p:cNvCxnSpPr>
          <p:nvPr/>
        </p:nvCxnSpPr>
        <p:spPr>
          <a:xfrm flipV="1">
            <a:off x="1722709" y="2925315"/>
            <a:ext cx="2734126" cy="1083474"/>
          </a:xfrm>
          <a:prstGeom prst="curvedConnector4">
            <a:avLst>
              <a:gd name="adj1" fmla="val 45853"/>
              <a:gd name="adj2" fmla="val 121099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E9C37F0C-BB98-4D1A-AE7B-0FD3084A7C68}"/>
              </a:ext>
            </a:extLst>
          </p:cNvPr>
          <p:cNvSpPr txBox="1"/>
          <p:nvPr/>
        </p:nvSpPr>
        <p:spPr>
          <a:xfrm>
            <a:off x="136925" y="1095149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B57B376-BF80-4C9D-BF3D-2A6192D29873}"/>
              </a:ext>
            </a:extLst>
          </p:cNvPr>
          <p:cNvSpPr txBox="1"/>
          <p:nvPr/>
        </p:nvSpPr>
        <p:spPr>
          <a:xfrm>
            <a:off x="5289376" y="1885854"/>
            <a:ext cx="14311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argv+1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en-US" altLang="zh-CN" sz="20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argv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6AFBA67-A6D3-4239-ABFA-E14097E1D9E4}"/>
              </a:ext>
            </a:extLst>
          </p:cNvPr>
          <p:cNvSpPr/>
          <p:nvPr/>
        </p:nvSpPr>
        <p:spPr>
          <a:xfrm>
            <a:off x="3861618" y="2923786"/>
            <a:ext cx="283916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7DE9ADB-C1D3-4F1E-9BF5-32F989537042}"/>
              </a:ext>
            </a:extLst>
          </p:cNvPr>
          <p:cNvSpPr/>
          <p:nvPr/>
        </p:nvSpPr>
        <p:spPr>
          <a:xfrm>
            <a:off x="4230056" y="2925315"/>
            <a:ext cx="453558" cy="718901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7D06996-DC5B-44B0-9A9F-54B836F60B83}"/>
              </a:ext>
            </a:extLst>
          </p:cNvPr>
          <p:cNvSpPr txBox="1"/>
          <p:nvPr/>
        </p:nvSpPr>
        <p:spPr>
          <a:xfrm>
            <a:off x="3660164" y="238548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r>
              <a:rPr lang="zh-CN" altLang="en-US" dirty="0">
                <a:ea typeface="微软雅黑" panose="020B0503020204020204" pitchFamily="34" charset="-122"/>
              </a:rPr>
              <a:t>*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0B56743-0BEE-43D7-8B2A-64BAC86D4478}"/>
              </a:ext>
            </a:extLst>
          </p:cNvPr>
          <p:cNvSpPr txBox="1"/>
          <p:nvPr/>
        </p:nvSpPr>
        <p:spPr>
          <a:xfrm>
            <a:off x="3596926" y="3731663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2A0A82E-A00D-4F6B-AFAB-704BE2FAE1AA}"/>
              </a:ext>
            </a:extLst>
          </p:cNvPr>
          <p:cNvSpPr/>
          <p:nvPr/>
        </p:nvSpPr>
        <p:spPr>
          <a:xfrm>
            <a:off x="7222246" y="2920576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AA1B6861-0971-4C9A-AD40-266397C271CC}"/>
              </a:ext>
            </a:extLst>
          </p:cNvPr>
          <p:cNvCxnSpPr>
            <a:cxnSpLocks/>
            <a:stCxn id="45" idx="2"/>
            <a:endCxn id="48" idx="2"/>
          </p:cNvCxnSpPr>
          <p:nvPr/>
        </p:nvCxnSpPr>
        <p:spPr>
          <a:xfrm rot="16200000" flipH="1">
            <a:off x="5879141" y="2221910"/>
            <a:ext cx="2641" cy="2847252"/>
          </a:xfrm>
          <a:prstGeom prst="curvedConnector3">
            <a:avLst>
              <a:gd name="adj1" fmla="val 875581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ECE9114D-67AD-43EE-A3F1-9C8496688EB0}"/>
              </a:ext>
            </a:extLst>
          </p:cNvPr>
          <p:cNvSpPr txBox="1"/>
          <p:nvPr/>
        </p:nvSpPr>
        <p:spPr>
          <a:xfrm>
            <a:off x="6481852" y="404655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6B509CC-D22A-4A87-BBF3-AB3ADCE0C3FE}"/>
              </a:ext>
            </a:extLst>
          </p:cNvPr>
          <p:cNvSpPr txBox="1"/>
          <p:nvPr/>
        </p:nvSpPr>
        <p:spPr>
          <a:xfrm>
            <a:off x="7026072" y="3723896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F81B817-4C46-4FB2-AF81-EB354F72A61F}"/>
              </a:ext>
            </a:extLst>
          </p:cNvPr>
          <p:cNvSpPr/>
          <p:nvPr/>
        </p:nvSpPr>
        <p:spPr>
          <a:xfrm>
            <a:off x="4683614" y="2933667"/>
            <a:ext cx="453558" cy="718901"/>
          </a:xfrm>
          <a:prstGeom prst="rect">
            <a:avLst/>
          </a:prstGeom>
          <a:solidFill>
            <a:schemeClr val="accent6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8652C346-2E8D-4756-8EDE-6B42BE457A86}"/>
              </a:ext>
            </a:extLst>
          </p:cNvPr>
          <p:cNvCxnSpPr>
            <a:cxnSpLocks/>
            <a:stCxn id="43" idx="3"/>
            <a:endCxn id="52" idx="0"/>
          </p:cNvCxnSpPr>
          <p:nvPr/>
        </p:nvCxnSpPr>
        <p:spPr>
          <a:xfrm flipH="1">
            <a:off x="4910393" y="2239797"/>
            <a:ext cx="1810131" cy="693870"/>
          </a:xfrm>
          <a:prstGeom prst="curvedConnector4">
            <a:avLst>
              <a:gd name="adj1" fmla="val -12629"/>
              <a:gd name="adj2" fmla="val 75505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747E19C1-3EEF-41DC-A1D5-D2D5ACC2058F}"/>
              </a:ext>
            </a:extLst>
          </p:cNvPr>
          <p:cNvSpPr/>
          <p:nvPr/>
        </p:nvSpPr>
        <p:spPr>
          <a:xfrm>
            <a:off x="7661184" y="2920576"/>
            <a:ext cx="144627" cy="726281"/>
          </a:xfrm>
          <a:prstGeom prst="rect">
            <a:avLst/>
          </a:prstGeom>
          <a:solidFill>
            <a:schemeClr val="accent6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E7F50DE1-DFF8-4534-BCEE-4534786BAC65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 flipV="1">
            <a:off x="5137172" y="2920576"/>
            <a:ext cx="2596326" cy="372542"/>
          </a:xfrm>
          <a:prstGeom prst="curvedConnector4">
            <a:avLst>
              <a:gd name="adj1" fmla="val 48607"/>
              <a:gd name="adj2" fmla="val 16136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7715FCBE-D847-48E7-9480-4ADD9C3D87CA}"/>
              </a:ext>
            </a:extLst>
          </p:cNvPr>
          <p:cNvSpPr/>
          <p:nvPr/>
        </p:nvSpPr>
        <p:spPr>
          <a:xfrm>
            <a:off x="895175" y="4588913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73D4D3F-3C0C-477D-B416-B08AE7903745}"/>
              </a:ext>
            </a:extLst>
          </p:cNvPr>
          <p:cNvSpPr txBox="1"/>
          <p:nvPr/>
        </p:nvSpPr>
        <p:spPr>
          <a:xfrm>
            <a:off x="1802271" y="4614951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CD65A64B-899E-443F-9997-00C2658C7D71}"/>
              </a:ext>
            </a:extLst>
          </p:cNvPr>
          <p:cNvCxnSpPr>
            <a:cxnSpLocks/>
            <a:stCxn id="57" idx="1"/>
            <a:endCxn id="11" idx="1"/>
          </p:cNvCxnSpPr>
          <p:nvPr/>
        </p:nvCxnSpPr>
        <p:spPr>
          <a:xfrm rot="10800000">
            <a:off x="890123" y="4008790"/>
            <a:ext cx="5052" cy="774703"/>
          </a:xfrm>
          <a:prstGeom prst="curvedConnector3">
            <a:avLst>
              <a:gd name="adj1" fmla="val 4624941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293468E8-B9AF-413C-87A4-17AA31190ECE}"/>
              </a:ext>
            </a:extLst>
          </p:cNvPr>
          <p:cNvSpPr/>
          <p:nvPr/>
        </p:nvSpPr>
        <p:spPr>
          <a:xfrm>
            <a:off x="901672" y="4974458"/>
            <a:ext cx="832586" cy="389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first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DF132D2-DB47-4D52-9AA6-1D225A9D92B3}"/>
              </a:ext>
            </a:extLst>
          </p:cNvPr>
          <p:cNvSpPr txBox="1"/>
          <p:nvPr/>
        </p:nvSpPr>
        <p:spPr>
          <a:xfrm>
            <a:off x="1808768" y="5000496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5AC354E3-469B-4740-BEB2-269E32821056}"/>
              </a:ext>
            </a:extLst>
          </p:cNvPr>
          <p:cNvCxnSpPr>
            <a:cxnSpLocks/>
            <a:stCxn id="65" idx="3"/>
            <a:endCxn id="48" idx="2"/>
          </p:cNvCxnSpPr>
          <p:nvPr/>
        </p:nvCxnSpPr>
        <p:spPr>
          <a:xfrm flipV="1">
            <a:off x="1734258" y="3646857"/>
            <a:ext cx="5569829" cy="1522180"/>
          </a:xfrm>
          <a:prstGeom prst="curved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3919D6E7-F254-41FE-987A-5CF8135D3DC4}"/>
              </a:ext>
            </a:extLst>
          </p:cNvPr>
          <p:cNvSpPr txBox="1"/>
          <p:nvPr/>
        </p:nvSpPr>
        <p:spPr>
          <a:xfrm>
            <a:off x="3253446" y="4672196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按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char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解读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16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" grpId="0" animBg="1"/>
      <p:bldP spid="10" grpId="0" animBg="1"/>
      <p:bldP spid="11" grpId="0" animBg="1"/>
      <p:bldP spid="17" grpId="0" animBg="1"/>
      <p:bldP spid="22" grpId="0" animBg="1"/>
      <p:bldP spid="44" grpId="0" animBg="1"/>
      <p:bldP spid="45" grpId="0" animBg="1"/>
      <p:bldP spid="48" grpId="0" animBg="1"/>
      <p:bldP spid="52" grpId="0" animBg="1"/>
      <p:bldP spid="54" grpId="0" animBg="1"/>
      <p:bldP spid="57" grpId="0" animBg="1"/>
      <p:bldP spid="6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4CB14FD2-BEFC-4974-9323-738C95A24CA8}"/>
              </a:ext>
            </a:extLst>
          </p:cNvPr>
          <p:cNvSpPr/>
          <p:nvPr/>
        </p:nvSpPr>
        <p:spPr>
          <a:xfrm>
            <a:off x="6861936" y="2915694"/>
            <a:ext cx="175445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2CFD69B-EF60-436D-A236-BE66880F03C1}"/>
              </a:ext>
            </a:extLst>
          </p:cNvPr>
          <p:cNvSpPr/>
          <p:nvPr/>
        </p:nvSpPr>
        <p:spPr>
          <a:xfrm>
            <a:off x="3861618" y="2923786"/>
            <a:ext cx="283916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+ 1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DEA9F4-654F-4734-A887-81A72E2F2924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D4AF9E-FA5B-4EE5-A7F8-87B44DCAA316}"/>
              </a:ext>
            </a:extLst>
          </p:cNvPr>
          <p:cNvSpPr txBox="1"/>
          <p:nvPr/>
        </p:nvSpPr>
        <p:spPr>
          <a:xfrm>
            <a:off x="1836378" y="34675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7A4003-797F-449B-B1AF-3AF2D7E27E02}"/>
              </a:ext>
            </a:extLst>
          </p:cNvPr>
          <p:cNvSpPr txBox="1"/>
          <p:nvPr/>
        </p:nvSpPr>
        <p:spPr>
          <a:xfrm>
            <a:off x="1836378" y="3844498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861195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7"/>
            <a:ext cx="5051" cy="1813209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3C57CA-5B06-4EBD-B372-E0ECEEF598EF}"/>
              </a:ext>
            </a:extLst>
          </p:cNvPr>
          <p:cNvSpPr txBox="1"/>
          <p:nvPr/>
        </p:nvSpPr>
        <p:spPr>
          <a:xfrm>
            <a:off x="1836378" y="4238804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92DCEEF9-C251-490F-967B-8CC55A0D8F73}"/>
              </a:ext>
            </a:extLst>
          </p:cNvPr>
          <p:cNvCxnSpPr>
            <a:cxnSpLocks/>
            <a:stCxn id="11" idx="3"/>
            <a:endCxn id="45" idx="0"/>
          </p:cNvCxnSpPr>
          <p:nvPr/>
        </p:nvCxnSpPr>
        <p:spPr>
          <a:xfrm flipV="1">
            <a:off x="1722709" y="2925315"/>
            <a:ext cx="2734126" cy="1083474"/>
          </a:xfrm>
          <a:prstGeom prst="curvedConnector4">
            <a:avLst>
              <a:gd name="adj1" fmla="val 45853"/>
              <a:gd name="adj2" fmla="val 121099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E9C37F0C-BB98-4D1A-AE7B-0FD3084A7C68}"/>
              </a:ext>
            </a:extLst>
          </p:cNvPr>
          <p:cNvSpPr txBox="1"/>
          <p:nvPr/>
        </p:nvSpPr>
        <p:spPr>
          <a:xfrm>
            <a:off x="136925" y="1095149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7DE9ADB-C1D3-4F1E-9BF5-32F989537042}"/>
              </a:ext>
            </a:extLst>
          </p:cNvPr>
          <p:cNvSpPr/>
          <p:nvPr/>
        </p:nvSpPr>
        <p:spPr>
          <a:xfrm>
            <a:off x="4230056" y="2925315"/>
            <a:ext cx="453558" cy="718901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7D06996-DC5B-44B0-9A9F-54B836F60B83}"/>
              </a:ext>
            </a:extLst>
          </p:cNvPr>
          <p:cNvSpPr txBox="1"/>
          <p:nvPr/>
        </p:nvSpPr>
        <p:spPr>
          <a:xfrm>
            <a:off x="3660164" y="238548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r>
              <a:rPr lang="zh-CN" altLang="en-US" dirty="0">
                <a:ea typeface="微软雅黑" panose="020B0503020204020204" pitchFamily="34" charset="-122"/>
              </a:rPr>
              <a:t>*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0B56743-0BEE-43D7-8B2A-64BAC86D4478}"/>
              </a:ext>
            </a:extLst>
          </p:cNvPr>
          <p:cNvSpPr txBox="1"/>
          <p:nvPr/>
        </p:nvSpPr>
        <p:spPr>
          <a:xfrm>
            <a:off x="3596926" y="3731663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2A0A82E-A00D-4F6B-AFAB-704BE2FAE1AA}"/>
              </a:ext>
            </a:extLst>
          </p:cNvPr>
          <p:cNvSpPr/>
          <p:nvPr/>
        </p:nvSpPr>
        <p:spPr>
          <a:xfrm>
            <a:off x="7222246" y="2920576"/>
            <a:ext cx="163681" cy="7262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H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AA1B6861-0971-4C9A-AD40-266397C271CC}"/>
              </a:ext>
            </a:extLst>
          </p:cNvPr>
          <p:cNvCxnSpPr>
            <a:cxnSpLocks/>
            <a:stCxn id="45" idx="2"/>
            <a:endCxn id="48" idx="2"/>
          </p:cNvCxnSpPr>
          <p:nvPr/>
        </p:nvCxnSpPr>
        <p:spPr>
          <a:xfrm rot="16200000" flipH="1">
            <a:off x="5879141" y="2221910"/>
            <a:ext cx="2641" cy="2847252"/>
          </a:xfrm>
          <a:prstGeom prst="curvedConnector3">
            <a:avLst>
              <a:gd name="adj1" fmla="val 875581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ECE9114D-67AD-43EE-A3F1-9C8496688EB0}"/>
              </a:ext>
            </a:extLst>
          </p:cNvPr>
          <p:cNvSpPr txBox="1"/>
          <p:nvPr/>
        </p:nvSpPr>
        <p:spPr>
          <a:xfrm>
            <a:off x="6481852" y="404655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6B509CC-D22A-4A87-BBF3-AB3ADCE0C3FE}"/>
              </a:ext>
            </a:extLst>
          </p:cNvPr>
          <p:cNvSpPr txBox="1"/>
          <p:nvPr/>
        </p:nvSpPr>
        <p:spPr>
          <a:xfrm>
            <a:off x="7026072" y="3723896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715FCBE-D847-48E7-9480-4ADD9C3D87CA}"/>
              </a:ext>
            </a:extLst>
          </p:cNvPr>
          <p:cNvSpPr/>
          <p:nvPr/>
        </p:nvSpPr>
        <p:spPr>
          <a:xfrm>
            <a:off x="895175" y="4588913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73D4D3F-3C0C-477D-B416-B08AE7903745}"/>
              </a:ext>
            </a:extLst>
          </p:cNvPr>
          <p:cNvSpPr txBox="1"/>
          <p:nvPr/>
        </p:nvSpPr>
        <p:spPr>
          <a:xfrm>
            <a:off x="1802271" y="4614951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CD65A64B-899E-443F-9997-00C2658C7D71}"/>
              </a:ext>
            </a:extLst>
          </p:cNvPr>
          <p:cNvCxnSpPr>
            <a:cxnSpLocks/>
            <a:stCxn id="57" idx="1"/>
            <a:endCxn id="11" idx="1"/>
          </p:cNvCxnSpPr>
          <p:nvPr/>
        </p:nvCxnSpPr>
        <p:spPr>
          <a:xfrm rot="10800000">
            <a:off x="890123" y="4008790"/>
            <a:ext cx="5052" cy="774703"/>
          </a:xfrm>
          <a:prstGeom prst="curvedConnector3">
            <a:avLst>
              <a:gd name="adj1" fmla="val 4624941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293468E8-B9AF-413C-87A4-17AA31190ECE}"/>
              </a:ext>
            </a:extLst>
          </p:cNvPr>
          <p:cNvSpPr/>
          <p:nvPr/>
        </p:nvSpPr>
        <p:spPr>
          <a:xfrm>
            <a:off x="901672" y="4974458"/>
            <a:ext cx="832586" cy="389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first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DF132D2-DB47-4D52-9AA6-1D225A9D92B3}"/>
              </a:ext>
            </a:extLst>
          </p:cNvPr>
          <p:cNvSpPr txBox="1"/>
          <p:nvPr/>
        </p:nvSpPr>
        <p:spPr>
          <a:xfrm>
            <a:off x="1808768" y="5000496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5AC354E3-469B-4740-BEB2-269E32821056}"/>
              </a:ext>
            </a:extLst>
          </p:cNvPr>
          <p:cNvCxnSpPr>
            <a:cxnSpLocks/>
            <a:stCxn id="65" idx="3"/>
            <a:endCxn id="48" idx="2"/>
          </p:cNvCxnSpPr>
          <p:nvPr/>
        </p:nvCxnSpPr>
        <p:spPr>
          <a:xfrm flipV="1">
            <a:off x="1734258" y="3646857"/>
            <a:ext cx="5569829" cy="1522180"/>
          </a:xfrm>
          <a:prstGeom prst="curved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3919D6E7-F254-41FE-987A-5CF8135D3DC4}"/>
              </a:ext>
            </a:extLst>
          </p:cNvPr>
          <p:cNvSpPr txBox="1"/>
          <p:nvPr/>
        </p:nvSpPr>
        <p:spPr>
          <a:xfrm>
            <a:off x="3253446" y="4672196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按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char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解读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127A2B-EDB3-4477-807E-D4C2904DB1F2}"/>
              </a:ext>
            </a:extLst>
          </p:cNvPr>
          <p:cNvSpPr txBox="1"/>
          <p:nvPr/>
        </p:nvSpPr>
        <p:spPr>
          <a:xfrm>
            <a:off x="6611335" y="2285305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Hello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F5C502A-02DC-46AD-9713-20C14A4B1F31}"/>
              </a:ext>
            </a:extLst>
          </p:cNvPr>
          <p:cNvSpPr/>
          <p:nvPr/>
        </p:nvSpPr>
        <p:spPr>
          <a:xfrm>
            <a:off x="7384412" y="2920576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e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005A064-3CF3-415C-A96E-B71C66E5CB70}"/>
              </a:ext>
            </a:extLst>
          </p:cNvPr>
          <p:cNvSpPr/>
          <p:nvPr/>
        </p:nvSpPr>
        <p:spPr>
          <a:xfrm>
            <a:off x="7548093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42E4A4-CA58-47D2-AABE-08BD35F29B83}"/>
              </a:ext>
            </a:extLst>
          </p:cNvPr>
          <p:cNvSpPr/>
          <p:nvPr/>
        </p:nvSpPr>
        <p:spPr>
          <a:xfrm>
            <a:off x="7710259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l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3BB744C-2FB3-445A-A9CA-E303339F5C19}"/>
              </a:ext>
            </a:extLst>
          </p:cNvPr>
          <p:cNvSpPr/>
          <p:nvPr/>
        </p:nvSpPr>
        <p:spPr>
          <a:xfrm>
            <a:off x="7870404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o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14EF742-BD1B-4E3B-922E-6048F9D042B7}"/>
              </a:ext>
            </a:extLst>
          </p:cNvPr>
          <p:cNvSpPr/>
          <p:nvPr/>
        </p:nvSpPr>
        <p:spPr>
          <a:xfrm>
            <a:off x="8032570" y="2922321"/>
            <a:ext cx="194203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\0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C2359E4-77FC-44A2-8632-0D3CAC2B5409}"/>
              </a:ext>
            </a:extLst>
          </p:cNvPr>
          <p:cNvSpPr/>
          <p:nvPr/>
        </p:nvSpPr>
        <p:spPr>
          <a:xfrm>
            <a:off x="887598" y="5362542"/>
            <a:ext cx="832585" cy="231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ch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8A6371C-6A40-401C-A642-CC0235BE9466}"/>
              </a:ext>
            </a:extLst>
          </p:cNvPr>
          <p:cNvSpPr txBox="1"/>
          <p:nvPr/>
        </p:nvSpPr>
        <p:spPr>
          <a:xfrm rot="10800000">
            <a:off x="1657314" y="5274217"/>
            <a:ext cx="5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5E522EF-4A3C-40DD-A40F-986BB3BC8FCE}"/>
              </a:ext>
            </a:extLst>
          </p:cNvPr>
          <p:cNvSpPr txBox="1"/>
          <p:nvPr/>
        </p:nvSpPr>
        <p:spPr>
          <a:xfrm>
            <a:off x="2216409" y="5293659"/>
            <a:ext cx="374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H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5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" grpId="0" animBg="1"/>
      <p:bldP spid="10" grpId="0" animBg="1"/>
      <p:bldP spid="11" grpId="0" animBg="1"/>
      <p:bldP spid="17" grpId="0" animBg="1"/>
      <p:bldP spid="22" grpId="0" animBg="1"/>
      <p:bldP spid="45" grpId="0" animBg="1"/>
      <p:bldP spid="48" grpId="0" animBg="1"/>
      <p:bldP spid="57" grpId="0" animBg="1"/>
      <p:bldP spid="65" grpId="0" animBg="1"/>
      <p:bldP spid="38" grpId="0" animBg="1"/>
      <p:bldP spid="39" grpId="0" animBg="1"/>
      <p:bldP spid="40" grpId="0" animBg="1"/>
      <p:bldP spid="41" grpId="0" animBg="1"/>
      <p:bldP spid="56" grpId="0" animBg="1"/>
      <p:bldP spid="6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4CB14FD2-BEFC-4974-9323-738C95A24CA8}"/>
              </a:ext>
            </a:extLst>
          </p:cNvPr>
          <p:cNvSpPr/>
          <p:nvPr/>
        </p:nvSpPr>
        <p:spPr>
          <a:xfrm>
            <a:off x="6861936" y="2915694"/>
            <a:ext cx="175445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2CFD69B-EF60-436D-A236-BE66880F03C1}"/>
              </a:ext>
            </a:extLst>
          </p:cNvPr>
          <p:cNvSpPr/>
          <p:nvPr/>
        </p:nvSpPr>
        <p:spPr>
          <a:xfrm>
            <a:off x="3861618" y="2923786"/>
            <a:ext cx="283916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+ 1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DEA9F4-654F-4734-A887-81A72E2F2924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D4AF9E-FA5B-4EE5-A7F8-87B44DCAA316}"/>
              </a:ext>
            </a:extLst>
          </p:cNvPr>
          <p:cNvSpPr txBox="1"/>
          <p:nvPr/>
        </p:nvSpPr>
        <p:spPr>
          <a:xfrm>
            <a:off x="1836378" y="34675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7A4003-797F-449B-B1AF-3AF2D7E27E02}"/>
              </a:ext>
            </a:extLst>
          </p:cNvPr>
          <p:cNvSpPr txBox="1"/>
          <p:nvPr/>
        </p:nvSpPr>
        <p:spPr>
          <a:xfrm>
            <a:off x="1836378" y="3844498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861195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7"/>
            <a:ext cx="5051" cy="1813209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3C57CA-5B06-4EBD-B372-E0ECEEF598EF}"/>
              </a:ext>
            </a:extLst>
          </p:cNvPr>
          <p:cNvSpPr txBox="1"/>
          <p:nvPr/>
        </p:nvSpPr>
        <p:spPr>
          <a:xfrm>
            <a:off x="1836378" y="4238804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92DCEEF9-C251-490F-967B-8CC55A0D8F73}"/>
              </a:ext>
            </a:extLst>
          </p:cNvPr>
          <p:cNvCxnSpPr>
            <a:cxnSpLocks/>
            <a:stCxn id="11" idx="3"/>
            <a:endCxn id="45" idx="0"/>
          </p:cNvCxnSpPr>
          <p:nvPr/>
        </p:nvCxnSpPr>
        <p:spPr>
          <a:xfrm flipV="1">
            <a:off x="1722709" y="2925315"/>
            <a:ext cx="2734126" cy="1083474"/>
          </a:xfrm>
          <a:prstGeom prst="curvedConnector4">
            <a:avLst>
              <a:gd name="adj1" fmla="val 45853"/>
              <a:gd name="adj2" fmla="val 121099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E9C37F0C-BB98-4D1A-AE7B-0FD3084A7C68}"/>
              </a:ext>
            </a:extLst>
          </p:cNvPr>
          <p:cNvSpPr txBox="1"/>
          <p:nvPr/>
        </p:nvSpPr>
        <p:spPr>
          <a:xfrm>
            <a:off x="99910" y="1310791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7DE9ADB-C1D3-4F1E-9BF5-32F989537042}"/>
              </a:ext>
            </a:extLst>
          </p:cNvPr>
          <p:cNvSpPr/>
          <p:nvPr/>
        </p:nvSpPr>
        <p:spPr>
          <a:xfrm>
            <a:off x="4230056" y="2925315"/>
            <a:ext cx="453558" cy="718901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7D06996-DC5B-44B0-9A9F-54B836F60B83}"/>
              </a:ext>
            </a:extLst>
          </p:cNvPr>
          <p:cNvSpPr txBox="1"/>
          <p:nvPr/>
        </p:nvSpPr>
        <p:spPr>
          <a:xfrm>
            <a:off x="3660164" y="238548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r>
              <a:rPr lang="zh-CN" altLang="en-US" dirty="0">
                <a:ea typeface="微软雅黑" panose="020B0503020204020204" pitchFamily="34" charset="-122"/>
              </a:rPr>
              <a:t>*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0B56743-0BEE-43D7-8B2A-64BAC86D4478}"/>
              </a:ext>
            </a:extLst>
          </p:cNvPr>
          <p:cNvSpPr txBox="1"/>
          <p:nvPr/>
        </p:nvSpPr>
        <p:spPr>
          <a:xfrm>
            <a:off x="3596926" y="3731663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2A0A82E-A00D-4F6B-AFAB-704BE2FAE1AA}"/>
              </a:ext>
            </a:extLst>
          </p:cNvPr>
          <p:cNvSpPr/>
          <p:nvPr/>
        </p:nvSpPr>
        <p:spPr>
          <a:xfrm>
            <a:off x="7222246" y="2920576"/>
            <a:ext cx="163681" cy="7262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H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AA1B6861-0971-4C9A-AD40-266397C271CC}"/>
              </a:ext>
            </a:extLst>
          </p:cNvPr>
          <p:cNvCxnSpPr>
            <a:cxnSpLocks/>
            <a:stCxn id="45" idx="2"/>
            <a:endCxn id="48" idx="2"/>
          </p:cNvCxnSpPr>
          <p:nvPr/>
        </p:nvCxnSpPr>
        <p:spPr>
          <a:xfrm rot="16200000" flipH="1">
            <a:off x="5879141" y="2221910"/>
            <a:ext cx="2641" cy="2847252"/>
          </a:xfrm>
          <a:prstGeom prst="curvedConnector3">
            <a:avLst>
              <a:gd name="adj1" fmla="val 875581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ECE9114D-67AD-43EE-A3F1-9C8496688EB0}"/>
              </a:ext>
            </a:extLst>
          </p:cNvPr>
          <p:cNvSpPr txBox="1"/>
          <p:nvPr/>
        </p:nvSpPr>
        <p:spPr>
          <a:xfrm>
            <a:off x="6481852" y="404655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6B509CC-D22A-4A87-BBF3-AB3ADCE0C3FE}"/>
              </a:ext>
            </a:extLst>
          </p:cNvPr>
          <p:cNvSpPr txBox="1"/>
          <p:nvPr/>
        </p:nvSpPr>
        <p:spPr>
          <a:xfrm>
            <a:off x="7026072" y="3723896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715FCBE-D847-48E7-9480-4ADD9C3D87CA}"/>
              </a:ext>
            </a:extLst>
          </p:cNvPr>
          <p:cNvSpPr/>
          <p:nvPr/>
        </p:nvSpPr>
        <p:spPr>
          <a:xfrm>
            <a:off x="895175" y="4588913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73D4D3F-3C0C-477D-B416-B08AE7903745}"/>
              </a:ext>
            </a:extLst>
          </p:cNvPr>
          <p:cNvSpPr txBox="1"/>
          <p:nvPr/>
        </p:nvSpPr>
        <p:spPr>
          <a:xfrm>
            <a:off x="1802271" y="4614951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CD65A64B-899E-443F-9997-00C2658C7D71}"/>
              </a:ext>
            </a:extLst>
          </p:cNvPr>
          <p:cNvCxnSpPr>
            <a:cxnSpLocks/>
            <a:stCxn id="57" idx="1"/>
            <a:endCxn id="11" idx="1"/>
          </p:cNvCxnSpPr>
          <p:nvPr/>
        </p:nvCxnSpPr>
        <p:spPr>
          <a:xfrm rot="10800000">
            <a:off x="890123" y="4008790"/>
            <a:ext cx="5052" cy="774703"/>
          </a:xfrm>
          <a:prstGeom prst="curvedConnector3">
            <a:avLst>
              <a:gd name="adj1" fmla="val 4624941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293468E8-B9AF-413C-87A4-17AA31190ECE}"/>
              </a:ext>
            </a:extLst>
          </p:cNvPr>
          <p:cNvSpPr/>
          <p:nvPr/>
        </p:nvSpPr>
        <p:spPr>
          <a:xfrm>
            <a:off x="901672" y="4974458"/>
            <a:ext cx="832586" cy="389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first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DF132D2-DB47-4D52-9AA6-1D225A9D92B3}"/>
              </a:ext>
            </a:extLst>
          </p:cNvPr>
          <p:cNvSpPr txBox="1"/>
          <p:nvPr/>
        </p:nvSpPr>
        <p:spPr>
          <a:xfrm>
            <a:off x="1808768" y="5000496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5AC354E3-469B-4740-BEB2-269E32821056}"/>
              </a:ext>
            </a:extLst>
          </p:cNvPr>
          <p:cNvCxnSpPr>
            <a:cxnSpLocks/>
            <a:stCxn id="65" idx="3"/>
            <a:endCxn id="48" idx="2"/>
          </p:cNvCxnSpPr>
          <p:nvPr/>
        </p:nvCxnSpPr>
        <p:spPr>
          <a:xfrm flipV="1">
            <a:off x="1734258" y="3646857"/>
            <a:ext cx="5569829" cy="1522180"/>
          </a:xfrm>
          <a:prstGeom prst="curved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3919D6E7-F254-41FE-987A-5CF8135D3DC4}"/>
              </a:ext>
            </a:extLst>
          </p:cNvPr>
          <p:cNvSpPr txBox="1"/>
          <p:nvPr/>
        </p:nvSpPr>
        <p:spPr>
          <a:xfrm>
            <a:off x="3253446" y="4672196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按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char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解读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127A2B-EDB3-4477-807E-D4C2904DB1F2}"/>
              </a:ext>
            </a:extLst>
          </p:cNvPr>
          <p:cNvSpPr txBox="1"/>
          <p:nvPr/>
        </p:nvSpPr>
        <p:spPr>
          <a:xfrm>
            <a:off x="6611335" y="2285305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Hello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F5C502A-02DC-46AD-9713-20C14A4B1F31}"/>
              </a:ext>
            </a:extLst>
          </p:cNvPr>
          <p:cNvSpPr/>
          <p:nvPr/>
        </p:nvSpPr>
        <p:spPr>
          <a:xfrm>
            <a:off x="7384412" y="2920576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e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005A064-3CF3-415C-A96E-B71C66E5CB70}"/>
              </a:ext>
            </a:extLst>
          </p:cNvPr>
          <p:cNvSpPr/>
          <p:nvPr/>
        </p:nvSpPr>
        <p:spPr>
          <a:xfrm>
            <a:off x="7548093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42E4A4-CA58-47D2-AABE-08BD35F29B83}"/>
              </a:ext>
            </a:extLst>
          </p:cNvPr>
          <p:cNvSpPr/>
          <p:nvPr/>
        </p:nvSpPr>
        <p:spPr>
          <a:xfrm>
            <a:off x="7710259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l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3BB744C-2FB3-445A-A9CA-E303339F5C19}"/>
              </a:ext>
            </a:extLst>
          </p:cNvPr>
          <p:cNvSpPr/>
          <p:nvPr/>
        </p:nvSpPr>
        <p:spPr>
          <a:xfrm>
            <a:off x="7870404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o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14EF742-BD1B-4E3B-922E-6048F9D042B7}"/>
              </a:ext>
            </a:extLst>
          </p:cNvPr>
          <p:cNvSpPr/>
          <p:nvPr/>
        </p:nvSpPr>
        <p:spPr>
          <a:xfrm>
            <a:off x="8032570" y="2922321"/>
            <a:ext cx="194203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\0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C2359E4-77FC-44A2-8632-0D3CAC2B5409}"/>
              </a:ext>
            </a:extLst>
          </p:cNvPr>
          <p:cNvSpPr/>
          <p:nvPr/>
        </p:nvSpPr>
        <p:spPr>
          <a:xfrm>
            <a:off x="887598" y="5362542"/>
            <a:ext cx="832585" cy="231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ch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8A6371C-6A40-401C-A642-CC0235BE9466}"/>
              </a:ext>
            </a:extLst>
          </p:cNvPr>
          <p:cNvSpPr txBox="1"/>
          <p:nvPr/>
        </p:nvSpPr>
        <p:spPr>
          <a:xfrm rot="10800000">
            <a:off x="1657314" y="5274217"/>
            <a:ext cx="5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5E522EF-4A3C-40DD-A40F-986BB3BC8FCE}"/>
              </a:ext>
            </a:extLst>
          </p:cNvPr>
          <p:cNvSpPr txBox="1"/>
          <p:nvPr/>
        </p:nvSpPr>
        <p:spPr>
          <a:xfrm>
            <a:off x="2216409" y="5293659"/>
            <a:ext cx="374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H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492F3AC-3F9E-4819-B5DA-56D7BBE2894D}"/>
              </a:ext>
            </a:extLst>
          </p:cNvPr>
          <p:cNvSpPr txBox="1"/>
          <p:nvPr/>
        </p:nvSpPr>
        <p:spPr>
          <a:xfrm>
            <a:off x="5799620" y="4624244"/>
            <a:ext cx="33510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rintf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): Hello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): H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每一轮输出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argv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指向的地址处内存的字符串和第一个字符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" grpId="0" animBg="1"/>
      <p:bldP spid="10" grpId="0" animBg="1"/>
      <p:bldP spid="11" grpId="0" animBg="1"/>
      <p:bldP spid="17" grpId="0" animBg="1"/>
      <p:bldP spid="22" grpId="0" animBg="1"/>
      <p:bldP spid="45" grpId="0" animBg="1"/>
      <p:bldP spid="48" grpId="0" animBg="1"/>
      <p:bldP spid="57" grpId="0" animBg="1"/>
      <p:bldP spid="65" grpId="0" animBg="1"/>
      <p:bldP spid="38" grpId="0" animBg="1"/>
      <p:bldP spid="39" grpId="0" animBg="1"/>
      <p:bldP spid="40" grpId="0" animBg="1"/>
      <p:bldP spid="41" grpId="0" animBg="1"/>
      <p:bldP spid="56" grpId="0" animBg="1"/>
      <p:bldP spid="6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3A46E660-BE93-4829-984D-432AFA6C77A8}"/>
              </a:ext>
            </a:extLst>
          </p:cNvPr>
          <p:cNvSpPr/>
          <p:nvPr/>
        </p:nvSpPr>
        <p:spPr>
          <a:xfrm>
            <a:off x="6861936" y="2915694"/>
            <a:ext cx="175445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652E006-BC50-4E04-B139-E682505D5EA4}"/>
              </a:ext>
            </a:extLst>
          </p:cNvPr>
          <p:cNvSpPr/>
          <p:nvPr/>
        </p:nvSpPr>
        <p:spPr>
          <a:xfrm>
            <a:off x="3861618" y="2923786"/>
            <a:ext cx="283916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+ 1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DEA9F4-654F-4734-A887-81A72E2F2924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861195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7"/>
            <a:ext cx="5051" cy="1813209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C37F0C-BB98-4D1A-AE7B-0FD3084A7C68}"/>
              </a:ext>
            </a:extLst>
          </p:cNvPr>
          <p:cNvSpPr txBox="1"/>
          <p:nvPr/>
        </p:nvSpPr>
        <p:spPr>
          <a:xfrm>
            <a:off x="136925" y="1292638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7DE9ADB-C1D3-4F1E-9BF5-32F989537042}"/>
              </a:ext>
            </a:extLst>
          </p:cNvPr>
          <p:cNvSpPr/>
          <p:nvPr/>
        </p:nvSpPr>
        <p:spPr>
          <a:xfrm>
            <a:off x="4230056" y="2925315"/>
            <a:ext cx="453558" cy="718901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7D06996-DC5B-44B0-9A9F-54B836F60B83}"/>
              </a:ext>
            </a:extLst>
          </p:cNvPr>
          <p:cNvSpPr txBox="1"/>
          <p:nvPr/>
        </p:nvSpPr>
        <p:spPr>
          <a:xfrm>
            <a:off x="3660164" y="238548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r>
              <a:rPr lang="zh-CN" altLang="en-US" dirty="0">
                <a:ea typeface="微软雅黑" panose="020B0503020204020204" pitchFamily="34" charset="-122"/>
              </a:rPr>
              <a:t>*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0B56743-0BEE-43D7-8B2A-64BAC86D4478}"/>
              </a:ext>
            </a:extLst>
          </p:cNvPr>
          <p:cNvSpPr txBox="1"/>
          <p:nvPr/>
        </p:nvSpPr>
        <p:spPr>
          <a:xfrm>
            <a:off x="3596926" y="3731663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2A0A82E-A00D-4F6B-AFAB-704BE2FAE1AA}"/>
              </a:ext>
            </a:extLst>
          </p:cNvPr>
          <p:cNvSpPr/>
          <p:nvPr/>
        </p:nvSpPr>
        <p:spPr>
          <a:xfrm>
            <a:off x="7222246" y="2920576"/>
            <a:ext cx="163681" cy="7262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AA1B6861-0971-4C9A-AD40-266397C271CC}"/>
              </a:ext>
            </a:extLst>
          </p:cNvPr>
          <p:cNvCxnSpPr>
            <a:cxnSpLocks/>
            <a:stCxn id="45" idx="2"/>
            <a:endCxn id="48" idx="2"/>
          </p:cNvCxnSpPr>
          <p:nvPr/>
        </p:nvCxnSpPr>
        <p:spPr>
          <a:xfrm rot="16200000" flipH="1">
            <a:off x="5879141" y="2221910"/>
            <a:ext cx="2641" cy="2847252"/>
          </a:xfrm>
          <a:prstGeom prst="curvedConnector3">
            <a:avLst>
              <a:gd name="adj1" fmla="val 875581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ECE9114D-67AD-43EE-A3F1-9C8496688EB0}"/>
              </a:ext>
            </a:extLst>
          </p:cNvPr>
          <p:cNvSpPr txBox="1"/>
          <p:nvPr/>
        </p:nvSpPr>
        <p:spPr>
          <a:xfrm>
            <a:off x="6481852" y="404655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6B509CC-D22A-4A87-BBF3-AB3ADCE0C3FE}"/>
              </a:ext>
            </a:extLst>
          </p:cNvPr>
          <p:cNvSpPr txBox="1"/>
          <p:nvPr/>
        </p:nvSpPr>
        <p:spPr>
          <a:xfrm>
            <a:off x="7026072" y="3723896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715FCBE-D847-48E7-9480-4ADD9C3D87CA}"/>
              </a:ext>
            </a:extLst>
          </p:cNvPr>
          <p:cNvSpPr/>
          <p:nvPr/>
        </p:nvSpPr>
        <p:spPr>
          <a:xfrm>
            <a:off x="895175" y="4588913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CD65A64B-899E-443F-9997-00C2658C7D71}"/>
              </a:ext>
            </a:extLst>
          </p:cNvPr>
          <p:cNvCxnSpPr>
            <a:cxnSpLocks/>
            <a:stCxn id="57" idx="1"/>
            <a:endCxn id="11" idx="1"/>
          </p:cNvCxnSpPr>
          <p:nvPr/>
        </p:nvCxnSpPr>
        <p:spPr>
          <a:xfrm rot="10800000">
            <a:off x="890123" y="4008790"/>
            <a:ext cx="5052" cy="774703"/>
          </a:xfrm>
          <a:prstGeom prst="curvedConnector3">
            <a:avLst>
              <a:gd name="adj1" fmla="val 4624941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293468E8-B9AF-413C-87A4-17AA31190ECE}"/>
              </a:ext>
            </a:extLst>
          </p:cNvPr>
          <p:cNvSpPr/>
          <p:nvPr/>
        </p:nvSpPr>
        <p:spPr>
          <a:xfrm>
            <a:off x="901672" y="4974458"/>
            <a:ext cx="832586" cy="389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first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5AC354E3-469B-4740-BEB2-269E32821056}"/>
              </a:ext>
            </a:extLst>
          </p:cNvPr>
          <p:cNvCxnSpPr>
            <a:cxnSpLocks/>
            <a:stCxn id="65" idx="3"/>
            <a:endCxn id="48" idx="2"/>
          </p:cNvCxnSpPr>
          <p:nvPr/>
        </p:nvCxnSpPr>
        <p:spPr>
          <a:xfrm flipV="1">
            <a:off x="1734258" y="3646857"/>
            <a:ext cx="5569829" cy="1522180"/>
          </a:xfrm>
          <a:prstGeom prst="curved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3919D6E7-F254-41FE-987A-5CF8135D3DC4}"/>
              </a:ext>
            </a:extLst>
          </p:cNvPr>
          <p:cNvSpPr txBox="1"/>
          <p:nvPr/>
        </p:nvSpPr>
        <p:spPr>
          <a:xfrm>
            <a:off x="3253446" y="4672196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按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char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解读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127A2B-EDB3-4477-807E-D4C2904DB1F2}"/>
              </a:ext>
            </a:extLst>
          </p:cNvPr>
          <p:cNvSpPr txBox="1"/>
          <p:nvPr/>
        </p:nvSpPr>
        <p:spPr>
          <a:xfrm>
            <a:off x="6611335" y="2285305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Hello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F5C502A-02DC-46AD-9713-20C14A4B1F31}"/>
              </a:ext>
            </a:extLst>
          </p:cNvPr>
          <p:cNvSpPr/>
          <p:nvPr/>
        </p:nvSpPr>
        <p:spPr>
          <a:xfrm>
            <a:off x="7384412" y="2920576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/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005A064-3CF3-415C-A96E-B71C66E5CB70}"/>
              </a:ext>
            </a:extLst>
          </p:cNvPr>
          <p:cNvSpPr/>
          <p:nvPr/>
        </p:nvSpPr>
        <p:spPr>
          <a:xfrm>
            <a:off x="7548093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42E4A4-CA58-47D2-AABE-08BD35F29B83}"/>
              </a:ext>
            </a:extLst>
          </p:cNvPr>
          <p:cNvSpPr/>
          <p:nvPr/>
        </p:nvSpPr>
        <p:spPr>
          <a:xfrm>
            <a:off x="7710259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.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3BB744C-2FB3-445A-A9CA-E303339F5C19}"/>
              </a:ext>
            </a:extLst>
          </p:cNvPr>
          <p:cNvSpPr/>
          <p:nvPr/>
        </p:nvSpPr>
        <p:spPr>
          <a:xfrm>
            <a:off x="7870404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o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14EF742-BD1B-4E3B-922E-6048F9D042B7}"/>
              </a:ext>
            </a:extLst>
          </p:cNvPr>
          <p:cNvSpPr/>
          <p:nvPr/>
        </p:nvSpPr>
        <p:spPr>
          <a:xfrm>
            <a:off x="8032570" y="2922321"/>
            <a:ext cx="194203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u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C2359E4-77FC-44A2-8632-0D3CAC2B5409}"/>
              </a:ext>
            </a:extLst>
          </p:cNvPr>
          <p:cNvSpPr/>
          <p:nvPr/>
        </p:nvSpPr>
        <p:spPr>
          <a:xfrm>
            <a:off x="887598" y="5362542"/>
            <a:ext cx="832585" cy="231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ch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1CA12ABD-BC6D-4253-9D92-6F01D50C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740" y="600685"/>
            <a:ext cx="3219450" cy="1504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D0F612F7-2060-48F7-9844-ED7AA32C5A6C}"/>
              </a:ext>
            </a:extLst>
          </p:cNvPr>
          <p:cNvSpPr txBox="1"/>
          <p:nvPr/>
        </p:nvSpPr>
        <p:spPr>
          <a:xfrm rot="5400000">
            <a:off x="5886867" y="213085"/>
            <a:ext cx="40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84EDB43-474D-4455-8438-7426711850AE}"/>
              </a:ext>
            </a:extLst>
          </p:cNvPr>
          <p:cNvSpPr txBox="1"/>
          <p:nvPr/>
        </p:nvSpPr>
        <p:spPr>
          <a:xfrm>
            <a:off x="1884574" y="6204866"/>
            <a:ext cx="3173063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./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a.out</a:t>
            </a:r>
            <a:r>
              <a:rPr lang="zh-CN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1 2 3 Hello</a:t>
            </a:r>
            <a:endParaRPr lang="en-US" altLang="zh-CN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08249B-2585-424E-97EC-9FB8E54F1BB3}"/>
              </a:ext>
            </a:extLst>
          </p:cNvPr>
          <p:cNvSpPr txBox="1"/>
          <p:nvPr/>
        </p:nvSpPr>
        <p:spPr>
          <a:xfrm>
            <a:off x="1874330" y="3475378"/>
            <a:ext cx="515689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endParaRPr lang="en-US" altLang="zh-CN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1" name="连接符: 曲线 70">
            <a:extLst>
              <a:ext uri="{FF2B5EF4-FFF2-40B4-BE49-F238E27FC236}">
                <a16:creationId xmlns:a16="http://schemas.microsoft.com/office/drawing/2014/main" id="{83B17554-49B9-40F1-8F6B-C0F450FE7009}"/>
              </a:ext>
            </a:extLst>
          </p:cNvPr>
          <p:cNvCxnSpPr>
            <a:cxnSpLocks/>
          </p:cNvCxnSpPr>
          <p:nvPr/>
        </p:nvCxnSpPr>
        <p:spPr>
          <a:xfrm flipV="1">
            <a:off x="1722709" y="2925315"/>
            <a:ext cx="2734126" cy="1083474"/>
          </a:xfrm>
          <a:prstGeom prst="curvedConnector4">
            <a:avLst>
              <a:gd name="adj1" fmla="val 45853"/>
              <a:gd name="adj2" fmla="val 121099"/>
            </a:avLst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E89FE2A7-9FE7-4C95-9537-60B702D6C29A}"/>
              </a:ext>
            </a:extLst>
          </p:cNvPr>
          <p:cNvSpPr txBox="1"/>
          <p:nvPr/>
        </p:nvSpPr>
        <p:spPr>
          <a:xfrm>
            <a:off x="5213596" y="4488400"/>
            <a:ext cx="3969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每一轮输出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argv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指向的地址所存地址处内存的字符串和第一个字符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E862500-51C8-49F2-AD25-12688EC2B456}"/>
              </a:ext>
            </a:extLst>
          </p:cNvPr>
          <p:cNvSpPr/>
          <p:nvPr/>
        </p:nvSpPr>
        <p:spPr>
          <a:xfrm>
            <a:off x="8214064" y="291800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t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3D382E2-0A52-4FB5-BB72-219D9DB42007}"/>
              </a:ext>
            </a:extLst>
          </p:cNvPr>
          <p:cNvSpPr/>
          <p:nvPr/>
        </p:nvSpPr>
        <p:spPr>
          <a:xfrm>
            <a:off x="8376230" y="2918001"/>
            <a:ext cx="194203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\0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1F6EECC-9828-42B7-B3B1-BD50DC64E467}"/>
              </a:ext>
            </a:extLst>
          </p:cNvPr>
          <p:cNvSpPr txBox="1"/>
          <p:nvPr/>
        </p:nvSpPr>
        <p:spPr>
          <a:xfrm>
            <a:off x="5549040" y="5145570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“./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a.out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‘.’</a:t>
            </a:r>
          </a:p>
        </p:txBody>
      </p:sp>
    </p:spTree>
    <p:extLst>
      <p:ext uri="{BB962C8B-B14F-4D97-AF65-F5344CB8AC3E}">
        <p14:creationId xmlns:p14="http://schemas.microsoft.com/office/powerpoint/2010/main" val="64085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3" grpId="0" animBg="1"/>
      <p:bldP spid="7" grpId="0" animBg="1"/>
      <p:bldP spid="10" grpId="0" animBg="1"/>
      <p:bldP spid="11" grpId="0" animBg="1"/>
      <p:bldP spid="17" grpId="0" animBg="1"/>
      <p:bldP spid="22" grpId="0" animBg="1"/>
      <p:bldP spid="45" grpId="0" animBg="1"/>
      <p:bldP spid="48" grpId="0" animBg="1"/>
      <p:bldP spid="57" grpId="0" animBg="1"/>
      <p:bldP spid="65" grpId="0" animBg="1"/>
      <p:bldP spid="38" grpId="0" animBg="1"/>
      <p:bldP spid="39" grpId="0" animBg="1"/>
      <p:bldP spid="40" grpId="0" animBg="1"/>
      <p:bldP spid="41" grpId="0" animBg="1"/>
      <p:bldP spid="56" grpId="0" animBg="1"/>
      <p:bldP spid="61" grpId="0" animBg="1"/>
      <p:bldP spid="73" grpId="0" animBg="1"/>
      <p:bldP spid="7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506882C5-EF9D-41EE-8635-1F859B5EE1B0}"/>
              </a:ext>
            </a:extLst>
          </p:cNvPr>
          <p:cNvSpPr/>
          <p:nvPr/>
        </p:nvSpPr>
        <p:spPr>
          <a:xfrm>
            <a:off x="6861936" y="2915694"/>
            <a:ext cx="175445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5F543C0-D56D-4F1C-9C63-78AFEA4C8CDF}"/>
              </a:ext>
            </a:extLst>
          </p:cNvPr>
          <p:cNvSpPr/>
          <p:nvPr/>
        </p:nvSpPr>
        <p:spPr>
          <a:xfrm>
            <a:off x="3861618" y="2923786"/>
            <a:ext cx="283916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+ 1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DEA9F4-654F-4734-A887-81A72E2F2924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861195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7"/>
            <a:ext cx="5051" cy="1813209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C37F0C-BB98-4D1A-AE7B-0FD3084A7C68}"/>
              </a:ext>
            </a:extLst>
          </p:cNvPr>
          <p:cNvSpPr txBox="1"/>
          <p:nvPr/>
        </p:nvSpPr>
        <p:spPr>
          <a:xfrm>
            <a:off x="136925" y="1292638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7DE9ADB-C1D3-4F1E-9BF5-32F989537042}"/>
              </a:ext>
            </a:extLst>
          </p:cNvPr>
          <p:cNvSpPr/>
          <p:nvPr/>
        </p:nvSpPr>
        <p:spPr>
          <a:xfrm flipH="1">
            <a:off x="4683612" y="2925315"/>
            <a:ext cx="484515" cy="718901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7D06996-DC5B-44B0-9A9F-54B836F60B83}"/>
              </a:ext>
            </a:extLst>
          </p:cNvPr>
          <p:cNvSpPr txBox="1"/>
          <p:nvPr/>
        </p:nvSpPr>
        <p:spPr>
          <a:xfrm>
            <a:off x="3660164" y="238548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r>
              <a:rPr lang="zh-CN" altLang="en-US" dirty="0">
                <a:ea typeface="微软雅黑" panose="020B0503020204020204" pitchFamily="34" charset="-122"/>
              </a:rPr>
              <a:t>*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0B56743-0BEE-43D7-8B2A-64BAC86D4478}"/>
              </a:ext>
            </a:extLst>
          </p:cNvPr>
          <p:cNvSpPr txBox="1"/>
          <p:nvPr/>
        </p:nvSpPr>
        <p:spPr>
          <a:xfrm>
            <a:off x="3596926" y="3731663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2A0A82E-A00D-4F6B-AFAB-704BE2FAE1AA}"/>
              </a:ext>
            </a:extLst>
          </p:cNvPr>
          <p:cNvSpPr/>
          <p:nvPr/>
        </p:nvSpPr>
        <p:spPr>
          <a:xfrm>
            <a:off x="7222246" y="2920576"/>
            <a:ext cx="163681" cy="7262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1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AA1B6861-0971-4C9A-AD40-266397C271CC}"/>
              </a:ext>
            </a:extLst>
          </p:cNvPr>
          <p:cNvCxnSpPr>
            <a:cxnSpLocks/>
            <a:stCxn id="45" idx="2"/>
            <a:endCxn id="48" idx="2"/>
          </p:cNvCxnSpPr>
          <p:nvPr/>
        </p:nvCxnSpPr>
        <p:spPr>
          <a:xfrm rot="16200000" flipH="1">
            <a:off x="6113658" y="2456427"/>
            <a:ext cx="2641" cy="2378218"/>
          </a:xfrm>
          <a:prstGeom prst="curvedConnector3">
            <a:avLst>
              <a:gd name="adj1" fmla="val 875581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ECE9114D-67AD-43EE-A3F1-9C8496688EB0}"/>
              </a:ext>
            </a:extLst>
          </p:cNvPr>
          <p:cNvSpPr txBox="1"/>
          <p:nvPr/>
        </p:nvSpPr>
        <p:spPr>
          <a:xfrm>
            <a:off x="6481852" y="404655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6B509CC-D22A-4A87-BBF3-AB3ADCE0C3FE}"/>
              </a:ext>
            </a:extLst>
          </p:cNvPr>
          <p:cNvSpPr txBox="1"/>
          <p:nvPr/>
        </p:nvSpPr>
        <p:spPr>
          <a:xfrm>
            <a:off x="7026072" y="3723896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715FCBE-D847-48E7-9480-4ADD9C3D87CA}"/>
              </a:ext>
            </a:extLst>
          </p:cNvPr>
          <p:cNvSpPr/>
          <p:nvPr/>
        </p:nvSpPr>
        <p:spPr>
          <a:xfrm>
            <a:off x="895175" y="4588913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CD65A64B-899E-443F-9997-00C2658C7D71}"/>
              </a:ext>
            </a:extLst>
          </p:cNvPr>
          <p:cNvCxnSpPr>
            <a:cxnSpLocks/>
            <a:stCxn id="57" idx="1"/>
            <a:endCxn id="11" idx="1"/>
          </p:cNvCxnSpPr>
          <p:nvPr/>
        </p:nvCxnSpPr>
        <p:spPr>
          <a:xfrm rot="10800000">
            <a:off x="890123" y="4008790"/>
            <a:ext cx="5052" cy="774703"/>
          </a:xfrm>
          <a:prstGeom prst="curvedConnector3">
            <a:avLst>
              <a:gd name="adj1" fmla="val 4624941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293468E8-B9AF-413C-87A4-17AA31190ECE}"/>
              </a:ext>
            </a:extLst>
          </p:cNvPr>
          <p:cNvSpPr/>
          <p:nvPr/>
        </p:nvSpPr>
        <p:spPr>
          <a:xfrm>
            <a:off x="901672" y="4974458"/>
            <a:ext cx="832586" cy="389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first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5AC354E3-469B-4740-BEB2-269E32821056}"/>
              </a:ext>
            </a:extLst>
          </p:cNvPr>
          <p:cNvCxnSpPr>
            <a:cxnSpLocks/>
            <a:stCxn id="65" idx="3"/>
            <a:endCxn id="48" idx="2"/>
          </p:cNvCxnSpPr>
          <p:nvPr/>
        </p:nvCxnSpPr>
        <p:spPr>
          <a:xfrm flipV="1">
            <a:off x="1734258" y="3646857"/>
            <a:ext cx="5569829" cy="1522180"/>
          </a:xfrm>
          <a:prstGeom prst="curved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3919D6E7-F254-41FE-987A-5CF8135D3DC4}"/>
              </a:ext>
            </a:extLst>
          </p:cNvPr>
          <p:cNvSpPr txBox="1"/>
          <p:nvPr/>
        </p:nvSpPr>
        <p:spPr>
          <a:xfrm>
            <a:off x="3253446" y="4672196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按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char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解读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127A2B-EDB3-4477-807E-D4C2904DB1F2}"/>
              </a:ext>
            </a:extLst>
          </p:cNvPr>
          <p:cNvSpPr txBox="1"/>
          <p:nvPr/>
        </p:nvSpPr>
        <p:spPr>
          <a:xfrm>
            <a:off x="6611335" y="2285305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Hello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F5C502A-02DC-46AD-9713-20C14A4B1F31}"/>
              </a:ext>
            </a:extLst>
          </p:cNvPr>
          <p:cNvSpPr/>
          <p:nvPr/>
        </p:nvSpPr>
        <p:spPr>
          <a:xfrm>
            <a:off x="7384412" y="2920576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\0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C2359E4-77FC-44A2-8632-0D3CAC2B5409}"/>
              </a:ext>
            </a:extLst>
          </p:cNvPr>
          <p:cNvSpPr/>
          <p:nvPr/>
        </p:nvSpPr>
        <p:spPr>
          <a:xfrm>
            <a:off x="887598" y="5362542"/>
            <a:ext cx="832585" cy="231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ch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1CA12ABD-BC6D-4253-9D92-6F01D50C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740" y="600685"/>
            <a:ext cx="3219450" cy="1504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D0F612F7-2060-48F7-9844-ED7AA32C5A6C}"/>
              </a:ext>
            </a:extLst>
          </p:cNvPr>
          <p:cNvSpPr txBox="1"/>
          <p:nvPr/>
        </p:nvSpPr>
        <p:spPr>
          <a:xfrm rot="5400000">
            <a:off x="6408401" y="213085"/>
            <a:ext cx="40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84EDB43-474D-4455-8438-7426711850AE}"/>
              </a:ext>
            </a:extLst>
          </p:cNvPr>
          <p:cNvSpPr txBox="1"/>
          <p:nvPr/>
        </p:nvSpPr>
        <p:spPr>
          <a:xfrm>
            <a:off x="1884574" y="6204866"/>
            <a:ext cx="3173063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./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a.out</a:t>
            </a:r>
            <a:r>
              <a:rPr lang="zh-CN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1 2 3 Hello</a:t>
            </a:r>
            <a:endParaRPr lang="en-US" altLang="zh-CN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08249B-2585-424E-97EC-9FB8E54F1BB3}"/>
              </a:ext>
            </a:extLst>
          </p:cNvPr>
          <p:cNvSpPr txBox="1"/>
          <p:nvPr/>
        </p:nvSpPr>
        <p:spPr>
          <a:xfrm>
            <a:off x="1874330" y="3475378"/>
            <a:ext cx="515689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71" name="连接符: 曲线 70">
            <a:extLst>
              <a:ext uri="{FF2B5EF4-FFF2-40B4-BE49-F238E27FC236}">
                <a16:creationId xmlns:a16="http://schemas.microsoft.com/office/drawing/2014/main" id="{83B17554-49B9-40F1-8F6B-C0F450FE7009}"/>
              </a:ext>
            </a:extLst>
          </p:cNvPr>
          <p:cNvCxnSpPr>
            <a:cxnSpLocks/>
            <a:endCxn id="45" idx="0"/>
          </p:cNvCxnSpPr>
          <p:nvPr/>
        </p:nvCxnSpPr>
        <p:spPr>
          <a:xfrm flipV="1">
            <a:off x="1722709" y="2925315"/>
            <a:ext cx="3203160" cy="1083474"/>
          </a:xfrm>
          <a:prstGeom prst="curvedConnector4">
            <a:avLst>
              <a:gd name="adj1" fmla="val 46218"/>
              <a:gd name="adj2" fmla="val 121099"/>
            </a:avLst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52FBBC74-264B-4611-8D23-3845913C4728}"/>
              </a:ext>
            </a:extLst>
          </p:cNvPr>
          <p:cNvSpPr txBox="1"/>
          <p:nvPr/>
        </p:nvSpPr>
        <p:spPr>
          <a:xfrm>
            <a:off x="5549040" y="5145570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“./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a.out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‘.’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A3DBAC0-2329-4354-B293-002644C2D16B}"/>
              </a:ext>
            </a:extLst>
          </p:cNvPr>
          <p:cNvSpPr txBox="1"/>
          <p:nvPr/>
        </p:nvSpPr>
        <p:spPr>
          <a:xfrm>
            <a:off x="5549039" y="5493890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“1”;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‘1’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E0C7396-B094-454F-88B7-C3E354805B23}"/>
              </a:ext>
            </a:extLst>
          </p:cNvPr>
          <p:cNvSpPr txBox="1"/>
          <p:nvPr/>
        </p:nvSpPr>
        <p:spPr>
          <a:xfrm>
            <a:off x="5213596" y="4488400"/>
            <a:ext cx="3969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每一轮输出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argv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指向的地址所存地址处内存的字符串和第一个字符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7" grpId="0" animBg="1"/>
      <p:bldP spid="10" grpId="0" animBg="1"/>
      <p:bldP spid="11" grpId="0" animBg="1"/>
      <p:bldP spid="17" grpId="0" animBg="1"/>
      <p:bldP spid="22" grpId="0" animBg="1"/>
      <p:bldP spid="45" grpId="0" animBg="1"/>
      <p:bldP spid="48" grpId="0" animBg="1"/>
      <p:bldP spid="57" grpId="0" animBg="1"/>
      <p:bldP spid="65" grpId="0" animBg="1"/>
      <p:bldP spid="38" grpId="0" animBg="1"/>
      <p:bldP spid="6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E4BD165C-D531-40C5-BBE5-B9C49BC3E4BE}"/>
              </a:ext>
            </a:extLst>
          </p:cNvPr>
          <p:cNvSpPr/>
          <p:nvPr/>
        </p:nvSpPr>
        <p:spPr>
          <a:xfrm>
            <a:off x="6861936" y="2915694"/>
            <a:ext cx="175445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5616096-E77C-4423-B958-61EAC2ADE689}"/>
              </a:ext>
            </a:extLst>
          </p:cNvPr>
          <p:cNvSpPr/>
          <p:nvPr/>
        </p:nvSpPr>
        <p:spPr>
          <a:xfrm>
            <a:off x="3861618" y="2923786"/>
            <a:ext cx="283916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+ 1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DEA9F4-654F-4734-A887-81A72E2F2924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861195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7"/>
            <a:ext cx="5051" cy="1813209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C37F0C-BB98-4D1A-AE7B-0FD3084A7C68}"/>
              </a:ext>
            </a:extLst>
          </p:cNvPr>
          <p:cNvSpPr txBox="1"/>
          <p:nvPr/>
        </p:nvSpPr>
        <p:spPr>
          <a:xfrm>
            <a:off x="136925" y="1292638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7D06996-DC5B-44B0-9A9F-54B836F60B83}"/>
              </a:ext>
            </a:extLst>
          </p:cNvPr>
          <p:cNvSpPr txBox="1"/>
          <p:nvPr/>
        </p:nvSpPr>
        <p:spPr>
          <a:xfrm>
            <a:off x="3660164" y="238548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r>
              <a:rPr lang="zh-CN" altLang="en-US" dirty="0">
                <a:ea typeface="微软雅黑" panose="020B0503020204020204" pitchFamily="34" charset="-122"/>
              </a:rPr>
              <a:t>*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0B56743-0BEE-43D7-8B2A-64BAC86D4478}"/>
              </a:ext>
            </a:extLst>
          </p:cNvPr>
          <p:cNvSpPr txBox="1"/>
          <p:nvPr/>
        </p:nvSpPr>
        <p:spPr>
          <a:xfrm>
            <a:off x="3596926" y="3731663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CE9114D-67AD-43EE-A3F1-9C8496688EB0}"/>
              </a:ext>
            </a:extLst>
          </p:cNvPr>
          <p:cNvSpPr txBox="1"/>
          <p:nvPr/>
        </p:nvSpPr>
        <p:spPr>
          <a:xfrm>
            <a:off x="6481852" y="404655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6B509CC-D22A-4A87-BBF3-AB3ADCE0C3FE}"/>
              </a:ext>
            </a:extLst>
          </p:cNvPr>
          <p:cNvSpPr txBox="1"/>
          <p:nvPr/>
        </p:nvSpPr>
        <p:spPr>
          <a:xfrm>
            <a:off x="7026072" y="3723896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715FCBE-D847-48E7-9480-4ADD9C3D87CA}"/>
              </a:ext>
            </a:extLst>
          </p:cNvPr>
          <p:cNvSpPr/>
          <p:nvPr/>
        </p:nvSpPr>
        <p:spPr>
          <a:xfrm>
            <a:off x="895175" y="4588913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CD65A64B-899E-443F-9997-00C2658C7D71}"/>
              </a:ext>
            </a:extLst>
          </p:cNvPr>
          <p:cNvCxnSpPr>
            <a:cxnSpLocks/>
            <a:stCxn id="57" idx="1"/>
            <a:endCxn id="11" idx="1"/>
          </p:cNvCxnSpPr>
          <p:nvPr/>
        </p:nvCxnSpPr>
        <p:spPr>
          <a:xfrm rot="10800000">
            <a:off x="890123" y="4008790"/>
            <a:ext cx="5052" cy="774703"/>
          </a:xfrm>
          <a:prstGeom prst="curvedConnector3">
            <a:avLst>
              <a:gd name="adj1" fmla="val 4624941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293468E8-B9AF-413C-87A4-17AA31190ECE}"/>
              </a:ext>
            </a:extLst>
          </p:cNvPr>
          <p:cNvSpPr/>
          <p:nvPr/>
        </p:nvSpPr>
        <p:spPr>
          <a:xfrm>
            <a:off x="901672" y="4974458"/>
            <a:ext cx="832586" cy="389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first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5AC354E3-469B-4740-BEB2-269E32821056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1734258" y="3646857"/>
            <a:ext cx="5569829" cy="1522180"/>
          </a:xfrm>
          <a:prstGeom prst="curved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3919D6E7-F254-41FE-987A-5CF8135D3DC4}"/>
              </a:ext>
            </a:extLst>
          </p:cNvPr>
          <p:cNvSpPr txBox="1"/>
          <p:nvPr/>
        </p:nvSpPr>
        <p:spPr>
          <a:xfrm>
            <a:off x="3253446" y="4672196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按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char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解读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127A2B-EDB3-4477-807E-D4C2904DB1F2}"/>
              </a:ext>
            </a:extLst>
          </p:cNvPr>
          <p:cNvSpPr txBox="1"/>
          <p:nvPr/>
        </p:nvSpPr>
        <p:spPr>
          <a:xfrm>
            <a:off x="6611335" y="2285305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Hello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C2359E4-77FC-44A2-8632-0D3CAC2B5409}"/>
              </a:ext>
            </a:extLst>
          </p:cNvPr>
          <p:cNvSpPr/>
          <p:nvPr/>
        </p:nvSpPr>
        <p:spPr>
          <a:xfrm>
            <a:off x="887598" y="5362542"/>
            <a:ext cx="832585" cy="231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ch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1CA12ABD-BC6D-4253-9D92-6F01D50C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740" y="600685"/>
            <a:ext cx="3219450" cy="1504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D0F612F7-2060-48F7-9844-ED7AA32C5A6C}"/>
              </a:ext>
            </a:extLst>
          </p:cNvPr>
          <p:cNvSpPr txBox="1"/>
          <p:nvPr/>
        </p:nvSpPr>
        <p:spPr>
          <a:xfrm rot="5400000">
            <a:off x="6638472" y="213085"/>
            <a:ext cx="40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84EDB43-474D-4455-8438-7426711850AE}"/>
              </a:ext>
            </a:extLst>
          </p:cNvPr>
          <p:cNvSpPr txBox="1"/>
          <p:nvPr/>
        </p:nvSpPr>
        <p:spPr>
          <a:xfrm>
            <a:off x="1884574" y="6204866"/>
            <a:ext cx="3173063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./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a.out</a:t>
            </a:r>
            <a:r>
              <a:rPr lang="zh-CN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1 2 3 Hello</a:t>
            </a:r>
            <a:endParaRPr lang="en-US" altLang="zh-CN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08249B-2585-424E-97EC-9FB8E54F1BB3}"/>
              </a:ext>
            </a:extLst>
          </p:cNvPr>
          <p:cNvSpPr txBox="1"/>
          <p:nvPr/>
        </p:nvSpPr>
        <p:spPr>
          <a:xfrm>
            <a:off x="1874330" y="3475378"/>
            <a:ext cx="515689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8D298F8-446C-4A8A-A43C-45F970E4DCEE}"/>
              </a:ext>
            </a:extLst>
          </p:cNvPr>
          <p:cNvSpPr txBox="1"/>
          <p:nvPr/>
        </p:nvSpPr>
        <p:spPr>
          <a:xfrm>
            <a:off x="5549040" y="5145570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“./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a.out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‘.’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B684CA5-333E-486A-AAD5-D1B298B27B8A}"/>
              </a:ext>
            </a:extLst>
          </p:cNvPr>
          <p:cNvSpPr/>
          <p:nvPr/>
        </p:nvSpPr>
        <p:spPr>
          <a:xfrm>
            <a:off x="5168126" y="2925315"/>
            <a:ext cx="459727" cy="718901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7551CA0D-9E19-40BF-A972-E9EEE0715B15}"/>
              </a:ext>
            </a:extLst>
          </p:cNvPr>
          <p:cNvCxnSpPr>
            <a:cxnSpLocks/>
            <a:stCxn id="52" idx="2"/>
          </p:cNvCxnSpPr>
          <p:nvPr/>
        </p:nvCxnSpPr>
        <p:spPr>
          <a:xfrm rot="16200000" flipH="1">
            <a:off x="6349719" y="2692487"/>
            <a:ext cx="2640" cy="1906098"/>
          </a:xfrm>
          <a:prstGeom prst="curvedConnector2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52673146-73EE-4747-9175-747136B853CB}"/>
              </a:ext>
            </a:extLst>
          </p:cNvPr>
          <p:cNvCxnSpPr>
            <a:cxnSpLocks/>
            <a:endCxn id="52" idx="0"/>
          </p:cNvCxnSpPr>
          <p:nvPr/>
        </p:nvCxnSpPr>
        <p:spPr>
          <a:xfrm flipV="1">
            <a:off x="1722709" y="2925315"/>
            <a:ext cx="3675281" cy="1083474"/>
          </a:xfrm>
          <a:prstGeom prst="curvedConnector4">
            <a:avLst>
              <a:gd name="adj1" fmla="val 46873"/>
              <a:gd name="adj2" fmla="val 121099"/>
            </a:avLst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0C35277-B077-4FA9-A77F-F0AAA38E705A}"/>
              </a:ext>
            </a:extLst>
          </p:cNvPr>
          <p:cNvSpPr/>
          <p:nvPr/>
        </p:nvSpPr>
        <p:spPr>
          <a:xfrm>
            <a:off x="7222246" y="2920576"/>
            <a:ext cx="163681" cy="7262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2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AEF0FA8-AC02-4346-91F8-1630906A69EA}"/>
              </a:ext>
            </a:extLst>
          </p:cNvPr>
          <p:cNvSpPr/>
          <p:nvPr/>
        </p:nvSpPr>
        <p:spPr>
          <a:xfrm>
            <a:off x="7384412" y="2920576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\0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9CC22AC-E9F3-4702-A54C-240218A3222C}"/>
              </a:ext>
            </a:extLst>
          </p:cNvPr>
          <p:cNvSpPr txBox="1"/>
          <p:nvPr/>
        </p:nvSpPr>
        <p:spPr>
          <a:xfrm>
            <a:off x="5549039" y="5493890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“1”;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‘1’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B24719E-BC09-40DA-975B-1A0F9047844E}"/>
              </a:ext>
            </a:extLst>
          </p:cNvPr>
          <p:cNvSpPr txBox="1"/>
          <p:nvPr/>
        </p:nvSpPr>
        <p:spPr>
          <a:xfrm>
            <a:off x="5549039" y="5832444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“2”;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‘2’</a:t>
            </a:r>
          </a:p>
        </p:txBody>
      </p:sp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41FFBBD3-9ECE-4CD0-B5DE-9B47A977489C}"/>
              </a:ext>
            </a:extLst>
          </p:cNvPr>
          <p:cNvCxnSpPr>
            <a:cxnSpLocks/>
            <a:stCxn id="52" idx="2"/>
            <a:endCxn id="58" idx="2"/>
          </p:cNvCxnSpPr>
          <p:nvPr/>
        </p:nvCxnSpPr>
        <p:spPr>
          <a:xfrm rot="16200000" flipH="1">
            <a:off x="6349718" y="2692487"/>
            <a:ext cx="2641" cy="1906097"/>
          </a:xfrm>
          <a:prstGeom prst="curvedConnector3">
            <a:avLst>
              <a:gd name="adj1" fmla="val 875581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B8EB00F5-CFCF-457F-9E33-CDC9FD601418}"/>
              </a:ext>
            </a:extLst>
          </p:cNvPr>
          <p:cNvSpPr txBox="1"/>
          <p:nvPr/>
        </p:nvSpPr>
        <p:spPr>
          <a:xfrm>
            <a:off x="5213596" y="4488400"/>
            <a:ext cx="3969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每一轮输出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argv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指向的地址所存地址处内存的字符串和第一个字符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7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7" grpId="0" animBg="1"/>
      <p:bldP spid="10" grpId="0" animBg="1"/>
      <p:bldP spid="11" grpId="0" animBg="1"/>
      <p:bldP spid="17" grpId="0" animBg="1"/>
      <p:bldP spid="22" grpId="0" animBg="1"/>
      <p:bldP spid="57" grpId="0" animBg="1"/>
      <p:bldP spid="65" grpId="0" animBg="1"/>
      <p:bldP spid="61" grpId="0" animBg="1"/>
      <p:bldP spid="52" grpId="0" animBg="1"/>
      <p:bldP spid="58" grpId="0" animBg="1"/>
      <p:bldP spid="6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35F7B9D2-204B-4D40-87F2-E83E9A3EF5F1}"/>
              </a:ext>
            </a:extLst>
          </p:cNvPr>
          <p:cNvSpPr/>
          <p:nvPr/>
        </p:nvSpPr>
        <p:spPr>
          <a:xfrm>
            <a:off x="6861936" y="2915694"/>
            <a:ext cx="175445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E56F0B0-0D16-4724-A4C5-EC78DB83DC64}"/>
              </a:ext>
            </a:extLst>
          </p:cNvPr>
          <p:cNvSpPr/>
          <p:nvPr/>
        </p:nvSpPr>
        <p:spPr>
          <a:xfrm>
            <a:off x="3861618" y="2923786"/>
            <a:ext cx="283916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+ 1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DEA9F4-654F-4734-A887-81A72E2F2924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861195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7"/>
            <a:ext cx="5051" cy="1813209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C37F0C-BB98-4D1A-AE7B-0FD3084A7C68}"/>
              </a:ext>
            </a:extLst>
          </p:cNvPr>
          <p:cNvSpPr txBox="1"/>
          <p:nvPr/>
        </p:nvSpPr>
        <p:spPr>
          <a:xfrm>
            <a:off x="136925" y="1292638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7D06996-DC5B-44B0-9A9F-54B836F60B83}"/>
              </a:ext>
            </a:extLst>
          </p:cNvPr>
          <p:cNvSpPr txBox="1"/>
          <p:nvPr/>
        </p:nvSpPr>
        <p:spPr>
          <a:xfrm>
            <a:off x="3660164" y="238548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r>
              <a:rPr lang="zh-CN" altLang="en-US" dirty="0">
                <a:ea typeface="微软雅黑" panose="020B0503020204020204" pitchFamily="34" charset="-122"/>
              </a:rPr>
              <a:t>*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0B56743-0BEE-43D7-8B2A-64BAC86D4478}"/>
              </a:ext>
            </a:extLst>
          </p:cNvPr>
          <p:cNvSpPr txBox="1"/>
          <p:nvPr/>
        </p:nvSpPr>
        <p:spPr>
          <a:xfrm>
            <a:off x="3596926" y="3731663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CE9114D-67AD-43EE-A3F1-9C8496688EB0}"/>
              </a:ext>
            </a:extLst>
          </p:cNvPr>
          <p:cNvSpPr txBox="1"/>
          <p:nvPr/>
        </p:nvSpPr>
        <p:spPr>
          <a:xfrm>
            <a:off x="6481852" y="404655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6B509CC-D22A-4A87-BBF3-AB3ADCE0C3FE}"/>
              </a:ext>
            </a:extLst>
          </p:cNvPr>
          <p:cNvSpPr txBox="1"/>
          <p:nvPr/>
        </p:nvSpPr>
        <p:spPr>
          <a:xfrm>
            <a:off x="7026072" y="3723896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715FCBE-D847-48E7-9480-4ADD9C3D87CA}"/>
              </a:ext>
            </a:extLst>
          </p:cNvPr>
          <p:cNvSpPr/>
          <p:nvPr/>
        </p:nvSpPr>
        <p:spPr>
          <a:xfrm>
            <a:off x="895175" y="4588913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CD65A64B-899E-443F-9997-00C2658C7D71}"/>
              </a:ext>
            </a:extLst>
          </p:cNvPr>
          <p:cNvCxnSpPr>
            <a:cxnSpLocks/>
            <a:stCxn id="57" idx="1"/>
            <a:endCxn id="11" idx="1"/>
          </p:cNvCxnSpPr>
          <p:nvPr/>
        </p:nvCxnSpPr>
        <p:spPr>
          <a:xfrm rot="10800000">
            <a:off x="890123" y="4008790"/>
            <a:ext cx="5052" cy="774703"/>
          </a:xfrm>
          <a:prstGeom prst="curvedConnector3">
            <a:avLst>
              <a:gd name="adj1" fmla="val 4624941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293468E8-B9AF-413C-87A4-17AA31190ECE}"/>
              </a:ext>
            </a:extLst>
          </p:cNvPr>
          <p:cNvSpPr/>
          <p:nvPr/>
        </p:nvSpPr>
        <p:spPr>
          <a:xfrm>
            <a:off x="901672" y="4974458"/>
            <a:ext cx="832586" cy="389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first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5AC354E3-469B-4740-BEB2-269E32821056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1734258" y="3646857"/>
            <a:ext cx="5569829" cy="1522180"/>
          </a:xfrm>
          <a:prstGeom prst="curved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3919D6E7-F254-41FE-987A-5CF8135D3DC4}"/>
              </a:ext>
            </a:extLst>
          </p:cNvPr>
          <p:cNvSpPr txBox="1"/>
          <p:nvPr/>
        </p:nvSpPr>
        <p:spPr>
          <a:xfrm>
            <a:off x="3253446" y="4672196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按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char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解读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127A2B-EDB3-4477-807E-D4C2904DB1F2}"/>
              </a:ext>
            </a:extLst>
          </p:cNvPr>
          <p:cNvSpPr txBox="1"/>
          <p:nvPr/>
        </p:nvSpPr>
        <p:spPr>
          <a:xfrm>
            <a:off x="6611335" y="2285305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Hello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C2359E4-77FC-44A2-8632-0D3CAC2B5409}"/>
              </a:ext>
            </a:extLst>
          </p:cNvPr>
          <p:cNvSpPr/>
          <p:nvPr/>
        </p:nvSpPr>
        <p:spPr>
          <a:xfrm>
            <a:off x="887598" y="5362542"/>
            <a:ext cx="832585" cy="231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ch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1CA12ABD-BC6D-4253-9D92-6F01D50C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740" y="600685"/>
            <a:ext cx="3219450" cy="1504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D0F612F7-2060-48F7-9844-ED7AA32C5A6C}"/>
              </a:ext>
            </a:extLst>
          </p:cNvPr>
          <p:cNvSpPr txBox="1"/>
          <p:nvPr/>
        </p:nvSpPr>
        <p:spPr>
          <a:xfrm rot="5400000">
            <a:off x="6932636" y="213085"/>
            <a:ext cx="40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84EDB43-474D-4455-8438-7426711850AE}"/>
              </a:ext>
            </a:extLst>
          </p:cNvPr>
          <p:cNvSpPr txBox="1"/>
          <p:nvPr/>
        </p:nvSpPr>
        <p:spPr>
          <a:xfrm>
            <a:off x="1884574" y="6204866"/>
            <a:ext cx="3173063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./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a.out</a:t>
            </a:r>
            <a:r>
              <a:rPr lang="zh-CN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1 2 3 Hello</a:t>
            </a:r>
            <a:endParaRPr lang="en-US" altLang="zh-CN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08249B-2585-424E-97EC-9FB8E54F1BB3}"/>
              </a:ext>
            </a:extLst>
          </p:cNvPr>
          <p:cNvSpPr txBox="1"/>
          <p:nvPr/>
        </p:nvSpPr>
        <p:spPr>
          <a:xfrm>
            <a:off x="1874330" y="3475378"/>
            <a:ext cx="515689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endParaRPr lang="en-US" altLang="zh-CN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8D298F8-446C-4A8A-A43C-45F970E4DCEE}"/>
              </a:ext>
            </a:extLst>
          </p:cNvPr>
          <p:cNvSpPr txBox="1"/>
          <p:nvPr/>
        </p:nvSpPr>
        <p:spPr>
          <a:xfrm>
            <a:off x="5549040" y="5145570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“./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a.out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‘.’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B684CA5-333E-486A-AAD5-D1B298B27B8A}"/>
              </a:ext>
            </a:extLst>
          </p:cNvPr>
          <p:cNvSpPr/>
          <p:nvPr/>
        </p:nvSpPr>
        <p:spPr>
          <a:xfrm flipH="1">
            <a:off x="5627853" y="2925315"/>
            <a:ext cx="461735" cy="718901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7551CA0D-9E19-40BF-A972-E9EEE0715B15}"/>
              </a:ext>
            </a:extLst>
          </p:cNvPr>
          <p:cNvCxnSpPr>
            <a:cxnSpLocks/>
            <a:stCxn id="52" idx="2"/>
          </p:cNvCxnSpPr>
          <p:nvPr/>
        </p:nvCxnSpPr>
        <p:spPr>
          <a:xfrm rot="16200000" flipH="1">
            <a:off x="6580084" y="2922852"/>
            <a:ext cx="2640" cy="1445368"/>
          </a:xfrm>
          <a:prstGeom prst="curvedConnector2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52673146-73EE-4747-9175-747136B853CB}"/>
              </a:ext>
            </a:extLst>
          </p:cNvPr>
          <p:cNvCxnSpPr>
            <a:cxnSpLocks/>
            <a:endCxn id="52" idx="0"/>
          </p:cNvCxnSpPr>
          <p:nvPr/>
        </p:nvCxnSpPr>
        <p:spPr>
          <a:xfrm flipV="1">
            <a:off x="1722709" y="2925315"/>
            <a:ext cx="4136011" cy="1083474"/>
          </a:xfrm>
          <a:prstGeom prst="curvedConnector4">
            <a:avLst>
              <a:gd name="adj1" fmla="val 47209"/>
              <a:gd name="adj2" fmla="val 121099"/>
            </a:avLst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0C35277-B077-4FA9-A77F-F0AAA38E705A}"/>
              </a:ext>
            </a:extLst>
          </p:cNvPr>
          <p:cNvSpPr/>
          <p:nvPr/>
        </p:nvSpPr>
        <p:spPr>
          <a:xfrm>
            <a:off x="7222246" y="2920576"/>
            <a:ext cx="163681" cy="7262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3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AEF0FA8-AC02-4346-91F8-1630906A69EA}"/>
              </a:ext>
            </a:extLst>
          </p:cNvPr>
          <p:cNvSpPr/>
          <p:nvPr/>
        </p:nvSpPr>
        <p:spPr>
          <a:xfrm>
            <a:off x="7384412" y="2920576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\0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9CC22AC-E9F3-4702-A54C-240218A3222C}"/>
              </a:ext>
            </a:extLst>
          </p:cNvPr>
          <p:cNvSpPr txBox="1"/>
          <p:nvPr/>
        </p:nvSpPr>
        <p:spPr>
          <a:xfrm>
            <a:off x="5549039" y="5493890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“1”;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‘1’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B24719E-BC09-40DA-975B-1A0F9047844E}"/>
              </a:ext>
            </a:extLst>
          </p:cNvPr>
          <p:cNvSpPr txBox="1"/>
          <p:nvPr/>
        </p:nvSpPr>
        <p:spPr>
          <a:xfrm>
            <a:off x="5549039" y="5832444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“2”;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‘2’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D343760-CAA6-4EF4-A51A-51D8F1F90881}"/>
              </a:ext>
            </a:extLst>
          </p:cNvPr>
          <p:cNvSpPr txBox="1"/>
          <p:nvPr/>
        </p:nvSpPr>
        <p:spPr>
          <a:xfrm>
            <a:off x="5549040" y="6138587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“3”;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‘3’</a:t>
            </a:r>
          </a:p>
        </p:txBody>
      </p: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299AD1EB-1F9F-4159-BCE6-6CAACEA98FB1}"/>
              </a:ext>
            </a:extLst>
          </p:cNvPr>
          <p:cNvCxnSpPr>
            <a:cxnSpLocks/>
            <a:stCxn id="52" idx="2"/>
            <a:endCxn id="58" idx="2"/>
          </p:cNvCxnSpPr>
          <p:nvPr/>
        </p:nvCxnSpPr>
        <p:spPr>
          <a:xfrm rot="16200000" flipH="1">
            <a:off x="6580083" y="2922852"/>
            <a:ext cx="2641" cy="1445367"/>
          </a:xfrm>
          <a:prstGeom prst="curvedConnector3">
            <a:avLst>
              <a:gd name="adj1" fmla="val 875581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AD4810D-33A8-4514-B60F-F64505D64B21}"/>
              </a:ext>
            </a:extLst>
          </p:cNvPr>
          <p:cNvSpPr txBox="1"/>
          <p:nvPr/>
        </p:nvSpPr>
        <p:spPr>
          <a:xfrm>
            <a:off x="5213596" y="4488400"/>
            <a:ext cx="3969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每一轮输出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argv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指向的地址所存地址处内存的字符串和第一个字符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61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7" grpId="0" animBg="1"/>
      <p:bldP spid="10" grpId="0" animBg="1"/>
      <p:bldP spid="11" grpId="0" animBg="1"/>
      <p:bldP spid="17" grpId="0" animBg="1"/>
      <p:bldP spid="22" grpId="0" animBg="1"/>
      <p:bldP spid="57" grpId="0" animBg="1"/>
      <p:bldP spid="65" grpId="0" animBg="1"/>
      <p:bldP spid="61" grpId="0" animBg="1"/>
      <p:bldP spid="52" grpId="0" animBg="1"/>
      <p:bldP spid="58" grpId="0" animBg="1"/>
      <p:bldP spid="6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11522C40-C31E-4DE6-9209-7D583639E1B3}"/>
              </a:ext>
            </a:extLst>
          </p:cNvPr>
          <p:cNvSpPr/>
          <p:nvPr/>
        </p:nvSpPr>
        <p:spPr>
          <a:xfrm>
            <a:off x="6861936" y="2915694"/>
            <a:ext cx="175445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37ED12D-EA4C-41A1-AC4D-343FC0E087DD}"/>
              </a:ext>
            </a:extLst>
          </p:cNvPr>
          <p:cNvSpPr/>
          <p:nvPr/>
        </p:nvSpPr>
        <p:spPr>
          <a:xfrm>
            <a:off x="3861618" y="2923786"/>
            <a:ext cx="283916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50615-EDAB-4758-8A19-73E59C8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06CC75F-F64B-4EA9-9698-663C8ECCC044}"/>
              </a:ext>
            </a:extLst>
          </p:cNvPr>
          <p:cNvSpPr/>
          <p:nvPr/>
        </p:nvSpPr>
        <p:spPr>
          <a:xfrm>
            <a:off x="527610" y="176027"/>
            <a:ext cx="8088779" cy="2571513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f)(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= '%c'</a:t>
            </a:r>
            <a:r>
              <a:rPr lang="en-US" altLang="zh-CN" sz="1600" b="1" i="0" dirty="0">
                <a:solidFill>
                  <a:srgbClr val="BB662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first,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		assert(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***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f(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+ 1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A855A-50A4-4ABB-951F-91A08E2B5162}"/>
              </a:ext>
            </a:extLst>
          </p:cNvPr>
          <p:cNvSpPr/>
          <p:nvPr/>
        </p:nvSpPr>
        <p:spPr>
          <a:xfrm>
            <a:off x="890124" y="3042183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8A942C-1E58-426E-96FA-F7B143C9AD41}"/>
              </a:ext>
            </a:extLst>
          </p:cNvPr>
          <p:cNvSpPr txBox="1"/>
          <p:nvPr/>
        </p:nvSpPr>
        <p:spPr>
          <a:xfrm>
            <a:off x="45990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DEA9F4-654F-4734-A887-81A72E2F2924}"/>
              </a:ext>
            </a:extLst>
          </p:cNvPr>
          <p:cNvSpPr/>
          <p:nvPr/>
        </p:nvSpPr>
        <p:spPr>
          <a:xfrm>
            <a:off x="890124" y="3536658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63126-04DA-492B-A97C-99A7EEA5471C}"/>
              </a:ext>
            </a:extLst>
          </p:cNvPr>
          <p:cNvSpPr/>
          <p:nvPr/>
        </p:nvSpPr>
        <p:spPr>
          <a:xfrm>
            <a:off x="890123" y="3814210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BC2FB8-F708-41DF-A700-065299E690A4}"/>
              </a:ext>
            </a:extLst>
          </p:cNvPr>
          <p:cNvSpPr/>
          <p:nvPr/>
        </p:nvSpPr>
        <p:spPr>
          <a:xfrm>
            <a:off x="890123" y="4197079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4A8C7-FF92-47A2-B5EC-70DBFEB8BED0}"/>
              </a:ext>
            </a:extLst>
          </p:cNvPr>
          <p:cNvSpPr/>
          <p:nvPr/>
        </p:nvSpPr>
        <p:spPr>
          <a:xfrm>
            <a:off x="885072" y="5861195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59807BED-CEE1-4317-AB30-CD1A5F666C26}"/>
              </a:ext>
            </a:extLst>
          </p:cNvPr>
          <p:cNvCxnSpPr>
            <a:stCxn id="17" idx="1"/>
            <a:endCxn id="22" idx="1"/>
          </p:cNvCxnSpPr>
          <p:nvPr/>
        </p:nvCxnSpPr>
        <p:spPr>
          <a:xfrm rot="10800000" flipV="1">
            <a:off x="885073" y="4391657"/>
            <a:ext cx="5051" cy="1813209"/>
          </a:xfrm>
          <a:prstGeom prst="curvedConnector3">
            <a:avLst>
              <a:gd name="adj1" fmla="val 4625836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99C71D-C1BD-43CD-9E1F-17E5892E5F93}"/>
              </a:ext>
            </a:extLst>
          </p:cNvPr>
          <p:cNvSpPr txBox="1"/>
          <p:nvPr/>
        </p:nvSpPr>
        <p:spPr>
          <a:xfrm>
            <a:off x="-70727" y="5987018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C37F0C-BB98-4D1A-AE7B-0FD3084A7C68}"/>
              </a:ext>
            </a:extLst>
          </p:cNvPr>
          <p:cNvSpPr txBox="1"/>
          <p:nvPr/>
        </p:nvSpPr>
        <p:spPr>
          <a:xfrm>
            <a:off x="136925" y="1292638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7D06996-DC5B-44B0-9A9F-54B836F60B83}"/>
              </a:ext>
            </a:extLst>
          </p:cNvPr>
          <p:cNvSpPr txBox="1"/>
          <p:nvPr/>
        </p:nvSpPr>
        <p:spPr>
          <a:xfrm>
            <a:off x="3660164" y="238548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r>
              <a:rPr lang="zh-CN" altLang="en-US" dirty="0">
                <a:ea typeface="微软雅黑" panose="020B0503020204020204" pitchFamily="34" charset="-122"/>
              </a:rPr>
              <a:t>*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0B56743-0BEE-43D7-8B2A-64BAC86D4478}"/>
              </a:ext>
            </a:extLst>
          </p:cNvPr>
          <p:cNvSpPr txBox="1"/>
          <p:nvPr/>
        </p:nvSpPr>
        <p:spPr>
          <a:xfrm>
            <a:off x="3596926" y="3731663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CE9114D-67AD-43EE-A3F1-9C8496688EB0}"/>
              </a:ext>
            </a:extLst>
          </p:cNvPr>
          <p:cNvSpPr txBox="1"/>
          <p:nvPr/>
        </p:nvSpPr>
        <p:spPr>
          <a:xfrm>
            <a:off x="6481852" y="4046557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6B509CC-D22A-4A87-BBF3-AB3ADCE0C3FE}"/>
              </a:ext>
            </a:extLst>
          </p:cNvPr>
          <p:cNvSpPr txBox="1"/>
          <p:nvPr/>
        </p:nvSpPr>
        <p:spPr>
          <a:xfrm>
            <a:off x="7026072" y="3723896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715FCBE-D847-48E7-9480-4ADD9C3D87CA}"/>
              </a:ext>
            </a:extLst>
          </p:cNvPr>
          <p:cNvSpPr/>
          <p:nvPr/>
        </p:nvSpPr>
        <p:spPr>
          <a:xfrm>
            <a:off x="895175" y="4588913"/>
            <a:ext cx="832586" cy="3891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CD65A64B-899E-443F-9997-00C2658C7D71}"/>
              </a:ext>
            </a:extLst>
          </p:cNvPr>
          <p:cNvCxnSpPr>
            <a:cxnSpLocks/>
            <a:stCxn id="57" idx="1"/>
            <a:endCxn id="11" idx="1"/>
          </p:cNvCxnSpPr>
          <p:nvPr/>
        </p:nvCxnSpPr>
        <p:spPr>
          <a:xfrm rot="10800000">
            <a:off x="890123" y="4008790"/>
            <a:ext cx="5052" cy="774703"/>
          </a:xfrm>
          <a:prstGeom prst="curvedConnector3">
            <a:avLst>
              <a:gd name="adj1" fmla="val 4624941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293468E8-B9AF-413C-87A4-17AA31190ECE}"/>
              </a:ext>
            </a:extLst>
          </p:cNvPr>
          <p:cNvSpPr/>
          <p:nvPr/>
        </p:nvSpPr>
        <p:spPr>
          <a:xfrm>
            <a:off x="901672" y="4974458"/>
            <a:ext cx="832586" cy="389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first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5AC354E3-469B-4740-BEB2-269E32821056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1734258" y="3646857"/>
            <a:ext cx="5569829" cy="1522180"/>
          </a:xfrm>
          <a:prstGeom prst="curved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3919D6E7-F254-41FE-987A-5CF8135D3DC4}"/>
              </a:ext>
            </a:extLst>
          </p:cNvPr>
          <p:cNvSpPr txBox="1"/>
          <p:nvPr/>
        </p:nvSpPr>
        <p:spPr>
          <a:xfrm>
            <a:off x="3253446" y="4672196"/>
            <a:ext cx="460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按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char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解读</a:t>
            </a:r>
            <a:endParaRPr lang="zh-CN" altLang="en-US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127A2B-EDB3-4477-807E-D4C2904DB1F2}"/>
              </a:ext>
            </a:extLst>
          </p:cNvPr>
          <p:cNvSpPr txBox="1"/>
          <p:nvPr/>
        </p:nvSpPr>
        <p:spPr>
          <a:xfrm>
            <a:off x="6611335" y="2285305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Hello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C2359E4-77FC-44A2-8632-0D3CAC2B5409}"/>
              </a:ext>
            </a:extLst>
          </p:cNvPr>
          <p:cNvSpPr/>
          <p:nvPr/>
        </p:nvSpPr>
        <p:spPr>
          <a:xfrm>
            <a:off x="887598" y="5362542"/>
            <a:ext cx="832585" cy="231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ch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1CA12ABD-BC6D-4253-9D92-6F01D50C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740" y="600685"/>
            <a:ext cx="3219450" cy="1504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D0F612F7-2060-48F7-9844-ED7AA32C5A6C}"/>
              </a:ext>
            </a:extLst>
          </p:cNvPr>
          <p:cNvSpPr txBox="1"/>
          <p:nvPr/>
        </p:nvSpPr>
        <p:spPr>
          <a:xfrm rot="5400000">
            <a:off x="7392603" y="246742"/>
            <a:ext cx="40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84EDB43-474D-4455-8438-7426711850AE}"/>
              </a:ext>
            </a:extLst>
          </p:cNvPr>
          <p:cNvSpPr txBox="1"/>
          <p:nvPr/>
        </p:nvSpPr>
        <p:spPr>
          <a:xfrm>
            <a:off x="1884574" y="6204866"/>
            <a:ext cx="3173063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./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a.out</a:t>
            </a:r>
            <a:r>
              <a:rPr lang="zh-CN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1 2 3 Hello</a:t>
            </a:r>
            <a:endParaRPr lang="en-US" altLang="zh-CN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08249B-2585-424E-97EC-9FB8E54F1BB3}"/>
              </a:ext>
            </a:extLst>
          </p:cNvPr>
          <p:cNvSpPr txBox="1"/>
          <p:nvPr/>
        </p:nvSpPr>
        <p:spPr>
          <a:xfrm>
            <a:off x="1874330" y="3475378"/>
            <a:ext cx="515689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8D298F8-446C-4A8A-A43C-45F970E4DCEE}"/>
              </a:ext>
            </a:extLst>
          </p:cNvPr>
          <p:cNvSpPr txBox="1"/>
          <p:nvPr/>
        </p:nvSpPr>
        <p:spPr>
          <a:xfrm>
            <a:off x="5549040" y="5145570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“./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a.out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‘.’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B684CA5-333E-486A-AAD5-D1B298B27B8A}"/>
              </a:ext>
            </a:extLst>
          </p:cNvPr>
          <p:cNvSpPr/>
          <p:nvPr/>
        </p:nvSpPr>
        <p:spPr>
          <a:xfrm>
            <a:off x="6089587" y="2925315"/>
            <a:ext cx="447614" cy="718901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7551CA0D-9E19-40BF-A972-E9EEE0715B15}"/>
              </a:ext>
            </a:extLst>
          </p:cNvPr>
          <p:cNvCxnSpPr>
            <a:cxnSpLocks/>
            <a:stCxn id="52" idx="2"/>
          </p:cNvCxnSpPr>
          <p:nvPr/>
        </p:nvCxnSpPr>
        <p:spPr>
          <a:xfrm rot="16200000" flipH="1">
            <a:off x="6807421" y="3150189"/>
            <a:ext cx="2640" cy="990694"/>
          </a:xfrm>
          <a:prstGeom prst="curvedConnector2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52673146-73EE-4747-9175-747136B853CB}"/>
              </a:ext>
            </a:extLst>
          </p:cNvPr>
          <p:cNvCxnSpPr>
            <a:cxnSpLocks/>
            <a:endCxn id="52" idx="0"/>
          </p:cNvCxnSpPr>
          <p:nvPr/>
        </p:nvCxnSpPr>
        <p:spPr>
          <a:xfrm flipV="1">
            <a:off x="1722709" y="2925315"/>
            <a:ext cx="4590685" cy="1083474"/>
          </a:xfrm>
          <a:prstGeom prst="curvedConnector4">
            <a:avLst>
              <a:gd name="adj1" fmla="val 33146"/>
              <a:gd name="adj2" fmla="val 121099"/>
            </a:avLst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29CC22AC-E9F3-4702-A54C-240218A3222C}"/>
              </a:ext>
            </a:extLst>
          </p:cNvPr>
          <p:cNvSpPr txBox="1"/>
          <p:nvPr/>
        </p:nvSpPr>
        <p:spPr>
          <a:xfrm>
            <a:off x="5549039" y="5493890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“1”;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‘1’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B24719E-BC09-40DA-975B-1A0F9047844E}"/>
              </a:ext>
            </a:extLst>
          </p:cNvPr>
          <p:cNvSpPr txBox="1"/>
          <p:nvPr/>
        </p:nvSpPr>
        <p:spPr>
          <a:xfrm>
            <a:off x="5549039" y="5832444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“2”;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‘2’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D343760-CAA6-4EF4-A51A-51D8F1F90881}"/>
              </a:ext>
            </a:extLst>
          </p:cNvPr>
          <p:cNvSpPr txBox="1"/>
          <p:nvPr/>
        </p:nvSpPr>
        <p:spPr>
          <a:xfrm>
            <a:off x="5549040" y="6138587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“3”;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‘3’</a:t>
            </a:r>
          </a:p>
        </p:txBody>
      </p: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299AD1EB-1F9F-4159-BCE6-6CAACEA98FB1}"/>
              </a:ext>
            </a:extLst>
          </p:cNvPr>
          <p:cNvCxnSpPr>
            <a:cxnSpLocks/>
            <a:stCxn id="52" idx="2"/>
          </p:cNvCxnSpPr>
          <p:nvPr/>
        </p:nvCxnSpPr>
        <p:spPr>
          <a:xfrm rot="16200000" flipH="1">
            <a:off x="6807420" y="3150189"/>
            <a:ext cx="2641" cy="990693"/>
          </a:xfrm>
          <a:prstGeom prst="curvedConnector3">
            <a:avLst>
              <a:gd name="adj1" fmla="val 875581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6A6F12D-E8A2-42ED-BEDB-D54A39E83E19}"/>
              </a:ext>
            </a:extLst>
          </p:cNvPr>
          <p:cNvSpPr txBox="1"/>
          <p:nvPr/>
        </p:nvSpPr>
        <p:spPr>
          <a:xfrm>
            <a:off x="5549039" y="6467036"/>
            <a:ext cx="3173063" cy="338554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“hello”; 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‘h’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B0D932C-F00F-4A95-A095-F3A608073AC2}"/>
              </a:ext>
            </a:extLst>
          </p:cNvPr>
          <p:cNvSpPr/>
          <p:nvPr/>
        </p:nvSpPr>
        <p:spPr>
          <a:xfrm>
            <a:off x="7222246" y="2920576"/>
            <a:ext cx="163681" cy="7262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H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F5AEB49-149C-4E58-9D36-0ADF670C3D4C}"/>
              </a:ext>
            </a:extLst>
          </p:cNvPr>
          <p:cNvSpPr/>
          <p:nvPr/>
        </p:nvSpPr>
        <p:spPr>
          <a:xfrm>
            <a:off x="7384412" y="2920576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e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19CCB58-1A2D-4B8C-A982-11441EA9E60E}"/>
              </a:ext>
            </a:extLst>
          </p:cNvPr>
          <p:cNvSpPr/>
          <p:nvPr/>
        </p:nvSpPr>
        <p:spPr>
          <a:xfrm>
            <a:off x="7548093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BF8C988-CA88-4EAC-A5F0-1181E7A6AD6E}"/>
              </a:ext>
            </a:extLst>
          </p:cNvPr>
          <p:cNvSpPr/>
          <p:nvPr/>
        </p:nvSpPr>
        <p:spPr>
          <a:xfrm>
            <a:off x="7710259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l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0EB075E-0524-4323-BF38-3AE366121BD5}"/>
              </a:ext>
            </a:extLst>
          </p:cNvPr>
          <p:cNvSpPr/>
          <p:nvPr/>
        </p:nvSpPr>
        <p:spPr>
          <a:xfrm>
            <a:off x="7870404" y="2922321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o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433AB3B1-15FB-463D-A3C3-942807D4EC4C}"/>
              </a:ext>
            </a:extLst>
          </p:cNvPr>
          <p:cNvSpPr/>
          <p:nvPr/>
        </p:nvSpPr>
        <p:spPr>
          <a:xfrm>
            <a:off x="8032570" y="2922321"/>
            <a:ext cx="194203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\0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379C0E2-81C3-4AE9-AC77-8C7950A7F591}"/>
              </a:ext>
            </a:extLst>
          </p:cNvPr>
          <p:cNvSpPr txBox="1"/>
          <p:nvPr/>
        </p:nvSpPr>
        <p:spPr>
          <a:xfrm>
            <a:off x="5213596" y="4488400"/>
            <a:ext cx="3969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每一轮输出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argv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指向的地址所存地址处内存的字符串和第一个字符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12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" grpId="0" animBg="1"/>
      <p:bldP spid="10" grpId="0" animBg="1"/>
      <p:bldP spid="11" grpId="0" animBg="1"/>
      <p:bldP spid="17" grpId="0" animBg="1"/>
      <p:bldP spid="22" grpId="0" animBg="1"/>
      <p:bldP spid="57" grpId="0" animBg="1"/>
      <p:bldP spid="65" grpId="0" animBg="1"/>
      <p:bldP spid="61" grpId="0" animBg="1"/>
      <p:bldP spid="52" grpId="0" animBg="1"/>
      <p:bldP spid="48" grpId="0" animBg="1"/>
      <p:bldP spid="49" grpId="0" animBg="1"/>
      <p:bldP spid="56" grpId="0" animBg="1"/>
      <p:bldP spid="70" grpId="0" animBg="1"/>
      <p:bldP spid="71" grpId="0" animBg="1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9783A-4DF6-4D3E-801E-29BE2B13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32" y="57441"/>
            <a:ext cx="8904849" cy="819439"/>
          </a:xfrm>
        </p:spPr>
        <p:txBody>
          <a:bodyPr/>
          <a:lstStyle/>
          <a:p>
            <a:r>
              <a:rPr lang="zh-CN" altLang="en-US" dirty="0"/>
              <a:t>本讲概述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B5C4E-21BE-4988-B518-65187AC05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32" y="989429"/>
            <a:ext cx="8984567" cy="5366923"/>
          </a:xfrm>
        </p:spPr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IDE</a:t>
            </a:r>
            <a:r>
              <a:rPr lang="zh-CN" altLang="en-US" dirty="0"/>
              <a:t>里，为什么按一个键，就能够编译运行？</a:t>
            </a:r>
            <a:endParaRPr lang="en-US" altLang="zh-CN" dirty="0"/>
          </a:p>
          <a:p>
            <a:pPr lvl="1"/>
            <a:r>
              <a:rPr lang="zh-CN" altLang="en-US" dirty="0"/>
              <a:t>编译、链接</a:t>
            </a:r>
            <a:endParaRPr lang="en-US" altLang="zh-CN" dirty="0"/>
          </a:p>
          <a:p>
            <a:pPr lvl="2"/>
            <a:r>
              <a:rPr lang="en-US" altLang="zh-CN" dirty="0">
                <a:latin typeface="Consolas" panose="020B0609020204030204" pitchFamily="49" charset="0"/>
              </a:rPr>
              <a:t>.c </a:t>
            </a:r>
            <a:r>
              <a:rPr lang="en-US" altLang="zh-CN" dirty="0"/>
              <a:t>→ </a:t>
            </a:r>
            <a:r>
              <a:rPr lang="zh-CN" altLang="en-US" dirty="0"/>
              <a:t>预编译 </a:t>
            </a:r>
            <a:r>
              <a:rPr lang="en-US" altLang="zh-CN" dirty="0"/>
              <a:t>→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/>
              <a:t>→ </a:t>
            </a:r>
            <a:r>
              <a:rPr lang="zh-CN" altLang="en-US" dirty="0"/>
              <a:t>编译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>
                <a:latin typeface="Consolas" panose="020B0609020204030204" pitchFamily="49" charset="0"/>
              </a:rPr>
              <a:t>.s </a:t>
            </a:r>
            <a:r>
              <a:rPr lang="en-US" altLang="zh-CN" dirty="0"/>
              <a:t>→ </a:t>
            </a:r>
            <a:r>
              <a:rPr lang="zh-CN" altLang="en-US" dirty="0"/>
              <a:t>汇编 </a:t>
            </a:r>
            <a:r>
              <a:rPr lang="en-US" altLang="zh-CN" dirty="0"/>
              <a:t>→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.o </a:t>
            </a:r>
            <a:r>
              <a:rPr lang="en-US" altLang="zh-CN" dirty="0"/>
              <a:t>→ </a:t>
            </a:r>
            <a:r>
              <a:rPr lang="zh-CN" altLang="en-US" dirty="0"/>
              <a:t>链接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a.out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/>
              <a:t>加载执行</a:t>
            </a:r>
            <a:endParaRPr lang="en-US" altLang="zh-CN" dirty="0"/>
          </a:p>
          <a:p>
            <a:pPr lvl="2"/>
            <a:r>
              <a:rPr lang="en-US" altLang="zh-CN" dirty="0">
                <a:latin typeface="Consolas" panose="020B0609020204030204" pitchFamily="49" charset="0"/>
              </a:rPr>
              <a:t>./</a:t>
            </a:r>
            <a:r>
              <a:rPr lang="en-US" altLang="zh-CN" dirty="0" err="1">
                <a:latin typeface="Consolas" panose="020B0609020204030204" pitchFamily="49" charset="0"/>
              </a:rPr>
              <a:t>a.out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2"/>
            <a:endParaRPr lang="en-US" altLang="zh-CN" dirty="0"/>
          </a:p>
          <a:p>
            <a:r>
              <a:rPr lang="zh-CN" altLang="en-US" dirty="0"/>
              <a:t>背后是通过调用命令行工具完成的</a:t>
            </a:r>
            <a:endParaRPr lang="en-US" altLang="zh-CN" dirty="0"/>
          </a:p>
          <a:p>
            <a:pPr lvl="1"/>
            <a:r>
              <a:rPr lang="en-US" altLang="zh-CN" dirty="0"/>
              <a:t>RTFM</a:t>
            </a:r>
            <a:r>
              <a:rPr lang="zh-CN" altLang="en-US" dirty="0"/>
              <a:t>：</a:t>
            </a:r>
            <a:r>
              <a:rPr lang="en-US" altLang="zh-CN" dirty="0">
                <a:latin typeface="Consolas" panose="020B0609020204030204" pitchFamily="49" charset="0"/>
              </a:rPr>
              <a:t> man </a:t>
            </a:r>
            <a:r>
              <a:rPr lang="en-US" altLang="zh-CN" dirty="0" err="1">
                <a:latin typeface="Consolas" panose="020B0609020204030204" pitchFamily="49" charset="0"/>
              </a:rPr>
              <a:t>gcc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gcc</a:t>
            </a:r>
            <a:r>
              <a:rPr lang="en-US" altLang="zh-CN" dirty="0">
                <a:latin typeface="Consolas" panose="020B0609020204030204" pitchFamily="49" charset="0"/>
              </a:rPr>
              <a:t> –help; </a:t>
            </a:r>
            <a:r>
              <a:rPr lang="en-US" altLang="zh-CN" dirty="0" err="1">
                <a:latin typeface="Consolas" panose="020B0609020204030204" pitchFamily="49" charset="0"/>
              </a:rPr>
              <a:t>tldr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gcc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2"/>
            <a:r>
              <a:rPr lang="zh-CN" altLang="en-US" dirty="0"/>
              <a:t>控制行为的三个选项：</a:t>
            </a:r>
            <a:r>
              <a:rPr lang="en-US" altLang="zh-CN" dirty="0">
                <a:latin typeface="Consolas" panose="020B0609020204030204" pitchFamily="49" charset="0"/>
              </a:rPr>
              <a:t>-E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-S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-c</a:t>
            </a:r>
          </a:p>
          <a:p>
            <a:endParaRPr lang="en-US" altLang="zh-CN" dirty="0"/>
          </a:p>
          <a:p>
            <a:r>
              <a:rPr lang="zh-CN" altLang="en-US" dirty="0"/>
              <a:t>本次课程</a:t>
            </a:r>
            <a:endParaRPr lang="en-US" altLang="zh-CN" dirty="0"/>
          </a:p>
          <a:p>
            <a:pPr lvl="1"/>
            <a:r>
              <a:rPr lang="zh-CN" altLang="en-US" dirty="0"/>
              <a:t>预热：编译、链接、加载到底做了什么？</a:t>
            </a:r>
            <a:endParaRPr lang="en-US" altLang="zh-CN" dirty="0"/>
          </a:p>
          <a:p>
            <a:pPr lvl="1"/>
            <a:r>
              <a:rPr lang="en-US" altLang="zh-CN" dirty="0"/>
              <a:t>RTFSC</a:t>
            </a:r>
            <a:r>
              <a:rPr lang="zh-CN" altLang="en-US" dirty="0"/>
              <a:t>时需要关注的</a:t>
            </a:r>
            <a:r>
              <a:rPr lang="en-US" altLang="zh-CN" dirty="0"/>
              <a:t>C</a:t>
            </a:r>
            <a:r>
              <a:rPr lang="zh-CN" altLang="en-US" dirty="0"/>
              <a:t>语言特性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BDEA72-64BF-4B55-A987-973C48540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4670" y="6356350"/>
            <a:ext cx="2057400" cy="365125"/>
          </a:xfrm>
        </p:spPr>
        <p:txBody>
          <a:bodyPr/>
          <a:lstStyle/>
          <a:p>
            <a:fld id="{5AF51864-2529-4C3F-B1BE-744FBF09856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371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92504D-C2D8-019B-A409-98C9F3FB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4" name="11">
            <a:hlinkClick r:id="" action="ppaction://media"/>
            <a:extLst>
              <a:ext uri="{FF2B5EF4-FFF2-40B4-BE49-F238E27FC236}">
                <a16:creationId xmlns:a16="http://schemas.microsoft.com/office/drawing/2014/main" id="{8677B5DE-064F-EFE1-DFAB-9B80B91EE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75" y="92075"/>
            <a:ext cx="9144000" cy="64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4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940822-5407-4E74-AE48-5D010180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1" y="225319"/>
            <a:ext cx="5643935" cy="260891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8C1F80-7405-419A-BC3D-5548E990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8FC5D5-5197-4A80-870A-F595A9946D99}"/>
              </a:ext>
            </a:extLst>
          </p:cNvPr>
          <p:cNvSpPr/>
          <p:nvPr/>
        </p:nvSpPr>
        <p:spPr>
          <a:xfrm>
            <a:off x="6756108" y="3322000"/>
            <a:ext cx="175445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41CC1C-07AF-4A15-9203-598E2FFBD8BF}"/>
              </a:ext>
            </a:extLst>
          </p:cNvPr>
          <p:cNvSpPr/>
          <p:nvPr/>
        </p:nvSpPr>
        <p:spPr>
          <a:xfrm>
            <a:off x="1067588" y="3143221"/>
            <a:ext cx="832585" cy="36397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C0BAEF-9416-4FAB-BF72-7B42AB622B4B}"/>
              </a:ext>
            </a:extLst>
          </p:cNvPr>
          <p:cNvSpPr txBox="1"/>
          <p:nvPr/>
        </p:nvSpPr>
        <p:spPr>
          <a:xfrm>
            <a:off x="-11425" y="300186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内存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堆栈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E06F41-6C7F-480F-9479-95204474BDA7}"/>
              </a:ext>
            </a:extLst>
          </p:cNvPr>
          <p:cNvSpPr/>
          <p:nvPr/>
        </p:nvSpPr>
        <p:spPr>
          <a:xfrm>
            <a:off x="1067588" y="3637696"/>
            <a:ext cx="832586" cy="277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03334D-8A49-4E9B-9B04-94645E454F3D}"/>
              </a:ext>
            </a:extLst>
          </p:cNvPr>
          <p:cNvSpPr/>
          <p:nvPr/>
        </p:nvSpPr>
        <p:spPr>
          <a:xfrm>
            <a:off x="1067587" y="3915248"/>
            <a:ext cx="832586" cy="389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argv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89DAE0-FD04-4E82-92A4-0360459BC031}"/>
              </a:ext>
            </a:extLst>
          </p:cNvPr>
          <p:cNvSpPr txBox="1"/>
          <p:nvPr/>
        </p:nvSpPr>
        <p:spPr>
          <a:xfrm>
            <a:off x="2013842" y="36298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1D392F-35D7-40E8-AD7A-F8E1C6514E1A}"/>
              </a:ext>
            </a:extLst>
          </p:cNvPr>
          <p:cNvSpPr txBox="1"/>
          <p:nvPr/>
        </p:nvSpPr>
        <p:spPr>
          <a:xfrm>
            <a:off x="2013842" y="3945536"/>
            <a:ext cx="9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C8D685-7846-4F82-84F8-0A96AE6E04B4}"/>
              </a:ext>
            </a:extLst>
          </p:cNvPr>
          <p:cNvSpPr/>
          <p:nvPr/>
        </p:nvSpPr>
        <p:spPr>
          <a:xfrm>
            <a:off x="1062536" y="5819826"/>
            <a:ext cx="832585" cy="68734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55362A-A331-43BB-BF5D-313B71B380F5}"/>
              </a:ext>
            </a:extLst>
          </p:cNvPr>
          <p:cNvSpPr txBox="1"/>
          <p:nvPr/>
        </p:nvSpPr>
        <p:spPr>
          <a:xfrm>
            <a:off x="106737" y="6088056"/>
            <a:ext cx="12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F121D026-2CA1-4205-B1A2-7216B6FDD7A9}"/>
              </a:ext>
            </a:extLst>
          </p:cNvPr>
          <p:cNvCxnSpPr>
            <a:cxnSpLocks/>
            <a:stCxn id="11" idx="3"/>
            <a:endCxn id="22" idx="0"/>
          </p:cNvCxnSpPr>
          <p:nvPr/>
        </p:nvCxnSpPr>
        <p:spPr>
          <a:xfrm flipV="1">
            <a:off x="1900173" y="3331621"/>
            <a:ext cx="2450834" cy="778206"/>
          </a:xfrm>
          <a:prstGeom prst="curvedConnector4">
            <a:avLst>
              <a:gd name="adj1" fmla="val 45373"/>
              <a:gd name="adj2" fmla="val 129375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15312322-1C9E-4B26-85EA-9F9223E420AE}"/>
              </a:ext>
            </a:extLst>
          </p:cNvPr>
          <p:cNvSpPr/>
          <p:nvPr/>
        </p:nvSpPr>
        <p:spPr>
          <a:xfrm>
            <a:off x="3755790" y="3330092"/>
            <a:ext cx="2839163" cy="726281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8105591-59BA-4D41-AE4A-C88CCCB691D8}"/>
              </a:ext>
            </a:extLst>
          </p:cNvPr>
          <p:cNvSpPr/>
          <p:nvPr/>
        </p:nvSpPr>
        <p:spPr>
          <a:xfrm>
            <a:off x="4124228" y="3331621"/>
            <a:ext cx="453558" cy="732430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F63BEB-438A-4656-876E-E4D6215D6E11}"/>
              </a:ext>
            </a:extLst>
          </p:cNvPr>
          <p:cNvSpPr txBox="1"/>
          <p:nvPr/>
        </p:nvSpPr>
        <p:spPr>
          <a:xfrm>
            <a:off x="3491098" y="4137969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DC36A33-CA06-4435-B0AE-0746C803BB4C}"/>
              </a:ext>
            </a:extLst>
          </p:cNvPr>
          <p:cNvSpPr/>
          <p:nvPr/>
        </p:nvSpPr>
        <p:spPr>
          <a:xfrm>
            <a:off x="7116418" y="3326882"/>
            <a:ext cx="163681" cy="72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06B318E4-02A9-4394-B5B5-696381EB64F8}"/>
              </a:ext>
            </a:extLst>
          </p:cNvPr>
          <p:cNvCxnSpPr>
            <a:cxnSpLocks/>
            <a:stCxn id="22" idx="2"/>
            <a:endCxn id="25" idx="2"/>
          </p:cNvCxnSpPr>
          <p:nvPr/>
        </p:nvCxnSpPr>
        <p:spPr>
          <a:xfrm rot="5400000" flipH="1" flipV="1">
            <a:off x="5769189" y="2634981"/>
            <a:ext cx="10888" cy="2847252"/>
          </a:xfrm>
          <a:prstGeom prst="curvedConnector3">
            <a:avLst>
              <a:gd name="adj1" fmla="val -2099559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EE5EDC0-FABE-45D0-A2CB-FBB3FB55FBCA}"/>
              </a:ext>
            </a:extLst>
          </p:cNvPr>
          <p:cNvSpPr txBox="1"/>
          <p:nvPr/>
        </p:nvSpPr>
        <p:spPr>
          <a:xfrm>
            <a:off x="6376024" y="4452863"/>
            <a:ext cx="17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解读为</a:t>
            </a:r>
            <a:r>
              <a:rPr lang="en-US" altLang="zh-CN" dirty="0">
                <a:ea typeface="微软雅黑" panose="020B0503020204020204" pitchFamily="34" charset="-122"/>
              </a:rPr>
              <a:t>char </a:t>
            </a: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4D280F1-A90D-4D53-8205-F2C16CFAD0DA}"/>
              </a:ext>
            </a:extLst>
          </p:cNvPr>
          <p:cNvSpPr txBox="1"/>
          <p:nvPr/>
        </p:nvSpPr>
        <p:spPr>
          <a:xfrm>
            <a:off x="6920244" y="4130202"/>
            <a:ext cx="150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930C539-7B50-4067-BE7B-63343D14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469" y="903825"/>
            <a:ext cx="5237044" cy="183994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ACD3DD42-DF29-40E9-ADCD-39E2DC9DEC74}"/>
              </a:ext>
            </a:extLst>
          </p:cNvPr>
          <p:cNvSpPr txBox="1"/>
          <p:nvPr/>
        </p:nvSpPr>
        <p:spPr>
          <a:xfrm>
            <a:off x="510245" y="3640144"/>
            <a:ext cx="947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sym typeface="Wingdings" panose="05000000000000000000" pitchFamily="2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5AED382-FBDF-49CB-BCF8-DBA7CD9E0129}"/>
              </a:ext>
            </a:extLst>
          </p:cNvPr>
          <p:cNvSpPr txBox="1"/>
          <p:nvPr/>
        </p:nvSpPr>
        <p:spPr>
          <a:xfrm>
            <a:off x="512409" y="4005552"/>
            <a:ext cx="947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B9AF8A2-6401-449A-95AF-1651C601A613}"/>
              </a:ext>
            </a:extLst>
          </p:cNvPr>
          <p:cNvSpPr txBox="1"/>
          <p:nvPr/>
        </p:nvSpPr>
        <p:spPr>
          <a:xfrm>
            <a:off x="4031156" y="2654684"/>
            <a:ext cx="9472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sym typeface="Wingdings" panose="05000000000000000000" pitchFamily="2" charset="2"/>
              </a:rPr>
              <a:t>c</a:t>
            </a:r>
          </a:p>
          <a:p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13DF467-6C3E-4205-B2D9-AA3C841F1DC5}"/>
              </a:ext>
            </a:extLst>
          </p:cNvPr>
          <p:cNvSpPr txBox="1"/>
          <p:nvPr/>
        </p:nvSpPr>
        <p:spPr>
          <a:xfrm rot="5400000">
            <a:off x="3992096" y="2997716"/>
            <a:ext cx="44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D9BC4CA-BB8B-4B37-A7A1-5F131BBA69D2}"/>
              </a:ext>
            </a:extLst>
          </p:cNvPr>
          <p:cNvSpPr txBox="1"/>
          <p:nvPr/>
        </p:nvSpPr>
        <p:spPr>
          <a:xfrm>
            <a:off x="6923105" y="2644786"/>
            <a:ext cx="9472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sym typeface="Wingdings" panose="05000000000000000000" pitchFamily="2" charset="2"/>
              </a:rPr>
              <a:t>d</a:t>
            </a:r>
          </a:p>
          <a:p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969B15D-72B1-4F47-97E2-1C3411E1986E}"/>
              </a:ext>
            </a:extLst>
          </p:cNvPr>
          <p:cNvSpPr txBox="1"/>
          <p:nvPr/>
        </p:nvSpPr>
        <p:spPr>
          <a:xfrm rot="5400000">
            <a:off x="6884045" y="2987818"/>
            <a:ext cx="44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2FCDDB-BF23-40B8-B738-E8885AAC2EA9}"/>
              </a:ext>
            </a:extLst>
          </p:cNvPr>
          <p:cNvSpPr/>
          <p:nvPr/>
        </p:nvSpPr>
        <p:spPr>
          <a:xfrm>
            <a:off x="676959" y="1808592"/>
            <a:ext cx="8034593" cy="858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2432297-E253-4D5E-93BF-1DB4610DA8A5}"/>
              </a:ext>
            </a:extLst>
          </p:cNvPr>
          <p:cNvSpPr txBox="1"/>
          <p:nvPr/>
        </p:nvSpPr>
        <p:spPr>
          <a:xfrm>
            <a:off x="5576943" y="1413972"/>
            <a:ext cx="2810890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sym typeface="Wingdings" panose="05000000000000000000" pitchFamily="2" charset="2"/>
              </a:rPr>
              <a:t>地址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sym typeface="Wingdings" panose="05000000000000000000" pitchFamily="2" charset="2"/>
              </a:rPr>
              <a:t>XX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sym typeface="Wingdings" panose="05000000000000000000" pitchFamily="2" charset="2"/>
              </a:rPr>
              <a:t>，地址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sym typeface="Wingdings" panose="05000000000000000000" pitchFamily="2" charset="2"/>
              </a:rPr>
              <a:t>XX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sym typeface="Wingdings" panose="05000000000000000000" pitchFamily="2" charset="2"/>
              </a:rPr>
              <a:t>内存的内容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5" name="表格 65">
            <a:extLst>
              <a:ext uri="{FF2B5EF4-FFF2-40B4-BE49-F238E27FC236}">
                <a16:creationId xmlns:a16="http://schemas.microsoft.com/office/drawing/2014/main" id="{6B814B33-90B6-4801-B5F5-D6FFD4D2E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674366"/>
              </p:ext>
            </p:extLst>
          </p:nvPr>
        </p:nvGraphicFramePr>
        <p:xfrm>
          <a:off x="2572207" y="4739990"/>
          <a:ext cx="4389358" cy="1854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23117">
                  <a:extLst>
                    <a:ext uri="{9D8B030D-6E8A-4147-A177-3AD203B41FA5}">
                      <a16:colId xmlns:a16="http://schemas.microsoft.com/office/drawing/2014/main" val="902415891"/>
                    </a:ext>
                  </a:extLst>
                </a:gridCol>
                <a:gridCol w="727478">
                  <a:extLst>
                    <a:ext uri="{9D8B030D-6E8A-4147-A177-3AD203B41FA5}">
                      <a16:colId xmlns:a16="http://schemas.microsoft.com/office/drawing/2014/main" val="2020773003"/>
                    </a:ext>
                  </a:extLst>
                </a:gridCol>
                <a:gridCol w="1338763">
                  <a:extLst>
                    <a:ext uri="{9D8B030D-6E8A-4147-A177-3AD203B41FA5}">
                      <a16:colId xmlns:a16="http://schemas.microsoft.com/office/drawing/2014/main" val="1959221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*</a:t>
                      </a:r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72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80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effectLst/>
                        </a:rPr>
                        <a:t>printptr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effectLst/>
                        </a:rPr>
                        <a:t>(&amp;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effectLst/>
                        </a:rPr>
                        <a:t>argc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zh-CN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argc</a:t>
                      </a:r>
                      <a:r>
                        <a:rPr lang="zh-CN" altLang="en-US" sz="1600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22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800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effectLst/>
                        </a:rPr>
                        <a:t>printptr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effectLst/>
                        </a:rPr>
                        <a:t>argv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endParaRPr lang="en-US" altLang="zh-CN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444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800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effectLst/>
                        </a:rPr>
                        <a:t>printptr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altLang="zh-CN" sz="1800" b="0" dirty="0">
                          <a:solidFill>
                            <a:srgbClr val="666666"/>
                          </a:solidFill>
                          <a:effectLst/>
                        </a:rPr>
                        <a:t>&amp;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effectLst/>
                        </a:rPr>
                        <a:t>argv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endParaRPr lang="en-US" altLang="zh-CN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7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effectLst/>
                        </a:rPr>
                        <a:t>printptr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effectLst/>
                        </a:rPr>
                        <a:t>argv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effectLst/>
                        </a:rPr>
                        <a:t>[</a:t>
                      </a:r>
                      <a:r>
                        <a:rPr lang="en-US" altLang="zh-CN" sz="1800" b="0" dirty="0">
                          <a:solidFill>
                            <a:srgbClr val="666666"/>
                          </a:solidFill>
                          <a:effectLst/>
                        </a:rPr>
                        <a:t>0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effectLst/>
                        </a:rPr>
                        <a:t>])</a:t>
                      </a:r>
                      <a:endParaRPr lang="en-US" altLang="zh-CN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</a:t>
                      </a:r>
                      <a:r>
                        <a:rPr lang="zh-CN" altLang="en-US" sz="1600" dirty="0"/>
                        <a:t>处字符串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312058"/>
                  </a:ext>
                </a:extLst>
              </a:tr>
            </a:tbl>
          </a:graphicData>
        </a:graphic>
      </p:graphicFrame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DA4C777-BCB3-4DA1-8768-DA119FF83C57}"/>
              </a:ext>
            </a:extLst>
          </p:cNvPr>
          <p:cNvCxnSpPr/>
          <p:nvPr/>
        </p:nvCxnSpPr>
        <p:spPr>
          <a:xfrm>
            <a:off x="5238855" y="2112983"/>
            <a:ext cx="293012" cy="250758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EC64FDD6-FD7E-4A58-B9D3-B76D10F16449}"/>
              </a:ext>
            </a:extLst>
          </p:cNvPr>
          <p:cNvCxnSpPr>
            <a:cxnSpLocks/>
          </p:cNvCxnSpPr>
          <p:nvPr/>
        </p:nvCxnSpPr>
        <p:spPr>
          <a:xfrm flipV="1">
            <a:off x="5180423" y="2085870"/>
            <a:ext cx="348021" cy="500875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CB365927-58C0-49F4-8863-B6BEC4502D46}"/>
              </a:ext>
            </a:extLst>
          </p:cNvPr>
          <p:cNvCxnSpPr/>
          <p:nvPr/>
        </p:nvCxnSpPr>
        <p:spPr>
          <a:xfrm>
            <a:off x="5495157" y="5751217"/>
            <a:ext cx="293012" cy="250758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D2141BE-F15B-4F2D-8BC4-4ED7906CEF4F}"/>
              </a:ext>
            </a:extLst>
          </p:cNvPr>
          <p:cNvCxnSpPr>
            <a:cxnSpLocks/>
          </p:cNvCxnSpPr>
          <p:nvPr/>
        </p:nvCxnSpPr>
        <p:spPr>
          <a:xfrm flipV="1">
            <a:off x="5394868" y="5648062"/>
            <a:ext cx="364149" cy="76891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94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5" grpId="0" animBg="1"/>
      <p:bldP spid="21" grpId="0" animBg="1"/>
      <p:bldP spid="22" grpId="0" animBg="1"/>
      <p:bldP spid="25" grpId="0" animBg="1"/>
      <p:bldP spid="52" grpId="0" animBg="1"/>
      <p:bldP spid="5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13F02-808B-44D0-B943-C39FFADB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>
                <a:latin typeface="Consolas" panose="020B0609020204030204" pitchFamily="49" charset="0"/>
              </a:rPr>
              <a:t>main</a:t>
            </a:r>
            <a:r>
              <a:rPr lang="zh-CN" altLang="en-US" dirty="0"/>
              <a:t>函数开始执行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AF2A3-D8DE-4251-B49A-57CBD07C3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标准规定</a:t>
            </a:r>
            <a:r>
              <a:rPr lang="en-US" altLang="zh-CN" dirty="0"/>
              <a:t>C</a:t>
            </a:r>
            <a:r>
              <a:rPr lang="zh-CN" altLang="en-US" dirty="0"/>
              <a:t>程序从</a:t>
            </a:r>
            <a:r>
              <a:rPr lang="en-US" altLang="zh-CN" dirty="0">
                <a:latin typeface="Consolas" panose="020B0609020204030204" pitchFamily="49" charset="0"/>
              </a:rPr>
              <a:t>main</a:t>
            </a:r>
            <a:r>
              <a:rPr lang="zh-CN" altLang="en-US" dirty="0"/>
              <a:t>开始执行</a:t>
            </a:r>
            <a:endParaRPr lang="en-US" altLang="zh-CN" dirty="0"/>
          </a:p>
          <a:p>
            <a:pPr lvl="1"/>
            <a:r>
              <a:rPr lang="zh-CN" altLang="en-US" dirty="0"/>
              <a:t>（思考题：谁调用的</a:t>
            </a:r>
            <a:r>
              <a:rPr lang="en-US" altLang="zh-CN" dirty="0"/>
              <a:t>main</a:t>
            </a:r>
            <a:r>
              <a:rPr lang="zh-CN" altLang="en-US" dirty="0"/>
              <a:t>？进程执行的第一条指令是什么？）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argc</a:t>
            </a:r>
            <a:r>
              <a:rPr lang="en-US" altLang="zh-CN" dirty="0"/>
              <a:t> (argument count): </a:t>
            </a:r>
            <a:r>
              <a:rPr lang="zh-CN" altLang="en-US" dirty="0"/>
              <a:t>参数个数</a:t>
            </a:r>
            <a:endParaRPr lang="en-US" altLang="zh-CN" dirty="0"/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argv</a:t>
            </a:r>
            <a:r>
              <a:rPr lang="en-US" altLang="zh-CN" dirty="0"/>
              <a:t> (argument vector): </a:t>
            </a:r>
            <a:r>
              <a:rPr lang="zh-CN" altLang="en-US" dirty="0"/>
              <a:t>参数列表（</a:t>
            </a:r>
            <a:r>
              <a:rPr lang="en-US" altLang="zh-CN" dirty="0">
                <a:latin typeface="Consolas" panose="020B0609020204030204" pitchFamily="49" charset="0"/>
              </a:rPr>
              <a:t>NULL</a:t>
            </a:r>
            <a:r>
              <a:rPr lang="zh-CN" altLang="en-US" dirty="0"/>
              <a:t>结束）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ls –al</a:t>
            </a:r>
          </a:p>
          <a:p>
            <a:pPr lvl="2"/>
            <a:r>
              <a:rPr lang="en-US" altLang="zh-CN" dirty="0" err="1">
                <a:latin typeface="Consolas" panose="020B0609020204030204" pitchFamily="49" charset="0"/>
              </a:rPr>
              <a:t>argc</a:t>
            </a:r>
            <a:r>
              <a:rPr lang="en-US" altLang="zh-CN" dirty="0">
                <a:latin typeface="Consolas" panose="020B0609020204030204" pitchFamily="49" charset="0"/>
              </a:rPr>
              <a:t> = 2, </a:t>
            </a:r>
            <a:r>
              <a:rPr lang="en-US" altLang="zh-CN" dirty="0" err="1">
                <a:latin typeface="Consolas" panose="020B0609020204030204" pitchFamily="49" charset="0"/>
              </a:rPr>
              <a:t>argv</a:t>
            </a:r>
            <a:r>
              <a:rPr lang="en-US" altLang="zh-CN" dirty="0">
                <a:latin typeface="Consolas" panose="020B0609020204030204" pitchFamily="49" charset="0"/>
              </a:rPr>
              <a:t> = ["ls", "-al", NULL]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7EBCED-C55E-4F7E-958B-73552AF80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62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2B8A724-DA7C-4C25-91BA-E42E9B54331A}"/>
              </a:ext>
            </a:extLst>
          </p:cNvPr>
          <p:cNvSpPr/>
          <p:nvPr/>
        </p:nvSpPr>
        <p:spPr>
          <a:xfrm>
            <a:off x="607325" y="2016781"/>
            <a:ext cx="8088779" cy="541144"/>
          </a:xfrm>
          <a:prstGeom prst="roundRect">
            <a:avLst>
              <a:gd name="adj" fmla="val 1709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38100" sx="101000" sy="101000" algn="ctr" rotWithShape="0">
              <a:prstClr val="black">
                <a:alpha val="1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bIns="108000" rtlCol="0" anchor="ctr">
            <a:spAutoFit/>
          </a:bodyPr>
          <a:lstStyle/>
          <a:p>
            <a:pPr marL="108000">
              <a:spcBef>
                <a:spcPts val="100"/>
              </a:spcBef>
              <a:spcAft>
                <a:spcPts val="100"/>
              </a:spcAft>
            </a:pPr>
            <a:r>
              <a:rPr lang="en-US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i="0" dirty="0"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dirty="0">
                <a:solidFill>
                  <a:srgbClr val="B00040"/>
                </a:solidFill>
                <a:latin typeface="Consolas" panose="020B0609020204030204" pitchFamily="49" charset="0"/>
              </a:rPr>
              <a:t>char 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366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26DB1-F94B-4AEF-AD15-5DA3917D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End.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F3BA0D-AA43-4924-8483-A7B71F36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210883"/>
            <a:ext cx="7886700" cy="187475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（在可控时间成本里可以精通）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（大量系统是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语言编写的）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实现对底层机器的精准控制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（鸿蒙）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推荐阅读：</a:t>
            </a:r>
            <a:r>
              <a:rPr lang="en-US" altLang="zh-CN" sz="1800" b="0" i="0" u="none" strike="noStrike" dirty="0">
                <a:solidFill>
                  <a:srgbClr val="0000F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The Art of Readable Code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2EB3F8-F5E5-4AC7-BB24-707E73F0B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261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5D842-0FB3-4837-BBE0-7446D4A7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</a:t>
            </a:r>
            <a:r>
              <a:rPr lang="zh-CN" altLang="en-US" dirty="0"/>
              <a:t>的一个键到底发生了什么？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2DABC1-4B7F-4A37-9D62-C16FCB0AD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076A35-55EF-4A83-A048-C452162E016A}"/>
              </a:ext>
            </a:extLst>
          </p:cNvPr>
          <p:cNvSpPr/>
          <p:nvPr/>
        </p:nvSpPr>
        <p:spPr>
          <a:xfrm>
            <a:off x="240631" y="2779295"/>
            <a:ext cx="703848" cy="559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.c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5EE2DE-0B17-4954-9C73-08C294B0E9C7}"/>
              </a:ext>
            </a:extLst>
          </p:cNvPr>
          <p:cNvSpPr/>
          <p:nvPr/>
        </p:nvSpPr>
        <p:spPr>
          <a:xfrm>
            <a:off x="7983445" y="2779295"/>
            <a:ext cx="1080836" cy="5594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.out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546112A-2EBA-4D03-81C3-5A36E47EF717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44479" y="3059029"/>
            <a:ext cx="70389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D1676671-73C1-4545-BCDF-D36015C7A2AA}"/>
              </a:ext>
            </a:extLst>
          </p:cNvPr>
          <p:cNvSpPr txBox="1"/>
          <p:nvPr/>
        </p:nvSpPr>
        <p:spPr>
          <a:xfrm>
            <a:off x="3729285" y="2399901"/>
            <a:ext cx="1765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click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431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5D842-0FB3-4837-BBE0-7446D4A7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</a:t>
            </a:r>
            <a:r>
              <a:rPr lang="zh-CN" altLang="en-US" dirty="0"/>
              <a:t>的一个键到底发生了什么？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CB74C-2302-4C65-9BCE-4B80E707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2DABC1-4B7F-4A37-9D62-C16FCB0AD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076A35-55EF-4A83-A048-C452162E016A}"/>
              </a:ext>
            </a:extLst>
          </p:cNvPr>
          <p:cNvSpPr/>
          <p:nvPr/>
        </p:nvSpPr>
        <p:spPr>
          <a:xfrm>
            <a:off x="240631" y="2779295"/>
            <a:ext cx="703848" cy="559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.c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D5A8ED-BD43-40DB-B0C0-BBEB3571D85A}"/>
              </a:ext>
            </a:extLst>
          </p:cNvPr>
          <p:cNvSpPr/>
          <p:nvPr/>
        </p:nvSpPr>
        <p:spPr>
          <a:xfrm>
            <a:off x="2053389" y="2779295"/>
            <a:ext cx="703848" cy="559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latin typeface="Consolas" panose="020B0609020204030204" pitchFamily="49" charset="0"/>
              </a:rPr>
              <a:t>i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437962-FC2E-4875-9A58-ECA895CA9300}"/>
              </a:ext>
            </a:extLst>
          </p:cNvPr>
          <p:cNvSpPr/>
          <p:nvPr/>
        </p:nvSpPr>
        <p:spPr>
          <a:xfrm>
            <a:off x="4111036" y="2779295"/>
            <a:ext cx="703848" cy="559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.s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72DBDF-7BB2-4DBA-899D-A09DEA0D53A2}"/>
              </a:ext>
            </a:extLst>
          </p:cNvPr>
          <p:cNvSpPr/>
          <p:nvPr/>
        </p:nvSpPr>
        <p:spPr>
          <a:xfrm>
            <a:off x="6047240" y="2779295"/>
            <a:ext cx="703848" cy="559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.o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5EE2DE-0B17-4954-9C73-08C294B0E9C7}"/>
              </a:ext>
            </a:extLst>
          </p:cNvPr>
          <p:cNvSpPr/>
          <p:nvPr/>
        </p:nvSpPr>
        <p:spPr>
          <a:xfrm>
            <a:off x="7983445" y="2779295"/>
            <a:ext cx="1080836" cy="5594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.out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2A8BAB-B861-43F7-8DC4-D9A5EB52E730}"/>
              </a:ext>
            </a:extLst>
          </p:cNvPr>
          <p:cNvCxnSpPr>
            <a:stCxn id="8" idx="3"/>
          </p:cNvCxnSpPr>
          <p:nvPr/>
        </p:nvCxnSpPr>
        <p:spPr>
          <a:xfrm>
            <a:off x="944479" y="3059029"/>
            <a:ext cx="11099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AE7B0A0-363D-413F-8240-8B3FC4CE999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757237" y="3059029"/>
            <a:ext cx="13537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8C796D9-F1D8-4A84-B47E-CB89800DA5A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814884" y="3059029"/>
            <a:ext cx="12323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546112A-2EBA-4D03-81C3-5A36E47EF71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751088" y="3059029"/>
            <a:ext cx="12323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A955D5-BB8B-446C-827B-3A27A7A2F911}"/>
              </a:ext>
            </a:extLst>
          </p:cNvPr>
          <p:cNvSpPr txBox="1"/>
          <p:nvPr/>
        </p:nvSpPr>
        <p:spPr>
          <a:xfrm>
            <a:off x="1025678" y="2414172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预编译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2E2E34-AF51-413E-8C6B-6D182BDEBCE9}"/>
              </a:ext>
            </a:extLst>
          </p:cNvPr>
          <p:cNvSpPr txBox="1"/>
          <p:nvPr/>
        </p:nvSpPr>
        <p:spPr>
          <a:xfrm>
            <a:off x="3127578" y="2414172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编译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D3A5ED-A2DD-4A21-8262-4D106B8FFBAB}"/>
              </a:ext>
            </a:extLst>
          </p:cNvPr>
          <p:cNvSpPr txBox="1"/>
          <p:nvPr/>
        </p:nvSpPr>
        <p:spPr>
          <a:xfrm>
            <a:off x="5099795" y="2409963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汇编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1676671-73C1-4545-BCDF-D36015C7A2AA}"/>
              </a:ext>
            </a:extLst>
          </p:cNvPr>
          <p:cNvSpPr txBox="1"/>
          <p:nvPr/>
        </p:nvSpPr>
        <p:spPr>
          <a:xfrm>
            <a:off x="7072012" y="2409963"/>
            <a:ext cx="9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链接</a:t>
            </a:r>
          </a:p>
        </p:txBody>
      </p:sp>
    </p:spTree>
    <p:extLst>
      <p:ext uri="{BB962C8B-B14F-4D97-AF65-F5344CB8AC3E}">
        <p14:creationId xmlns:p14="http://schemas.microsoft.com/office/powerpoint/2010/main" val="423459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8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FA4A8-313D-A88B-C087-8F66D801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325A74-6053-3965-5F8B-3F71609E5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F51864-2529-4C3F-B1BE-744FBF098560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7" name="1">
            <a:hlinkClick r:id="" action="ppaction://media"/>
            <a:extLst>
              <a:ext uri="{FF2B5EF4-FFF2-40B4-BE49-F238E27FC236}">
                <a16:creationId xmlns:a16="http://schemas.microsoft.com/office/drawing/2014/main" id="{A09D6C22-034A-D141-A550-4CBD4B7600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432" y="136525"/>
            <a:ext cx="8825136" cy="6461191"/>
          </a:xfrm>
        </p:spPr>
      </p:pic>
    </p:spTree>
    <p:extLst>
      <p:ext uri="{BB962C8B-B14F-4D97-AF65-F5344CB8AC3E}">
        <p14:creationId xmlns:p14="http://schemas.microsoft.com/office/powerpoint/2010/main" val="200600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33449</TotalTime>
  <Words>6702</Words>
  <Application>Microsoft Macintosh PowerPoint</Application>
  <PresentationFormat>On-screen Show (4:3)</PresentationFormat>
  <Paragraphs>1100</Paragraphs>
  <Slides>63</Slides>
  <Notes>52</Notes>
  <HiddenSlides>0</HiddenSlides>
  <MMClips>11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-apple-system</vt:lpstr>
      <vt:lpstr>等线</vt:lpstr>
      <vt:lpstr>楷体</vt:lpstr>
      <vt:lpstr>楷体_GB2312</vt:lpstr>
      <vt:lpstr>Microsoft GothicNeo</vt:lpstr>
      <vt:lpstr>微软雅黑</vt:lpstr>
      <vt:lpstr>Arial</vt:lpstr>
      <vt:lpstr>Calibri</vt:lpstr>
      <vt:lpstr>Calibri Light</vt:lpstr>
      <vt:lpstr>Consolas</vt:lpstr>
      <vt:lpstr>Times New Roman</vt:lpstr>
      <vt:lpstr>Office 主题​​</vt:lpstr>
      <vt:lpstr>C 语言拾遗(1): 机制</vt:lpstr>
      <vt:lpstr>Intel and AT&amp;T Syntax</vt:lpstr>
      <vt:lpstr>成绩比例调整</vt:lpstr>
      <vt:lpstr>讲前提醒</vt:lpstr>
      <vt:lpstr>提交须知</vt:lpstr>
      <vt:lpstr>本讲概述</vt:lpstr>
      <vt:lpstr>IDE的一个键到底发生了什么？</vt:lpstr>
      <vt:lpstr>IDE的一个键到底发生了什么？</vt:lpstr>
      <vt:lpstr>PowerPoint Presentation</vt:lpstr>
      <vt:lpstr>PowerPoint Presentation</vt:lpstr>
      <vt:lpstr>从源代码到可执行文件</vt:lpstr>
      <vt:lpstr>进入C语言之前：预编译</vt:lpstr>
      <vt:lpstr>#include指令</vt:lpstr>
      <vt:lpstr>PowerPoint Presentation</vt:lpstr>
      <vt:lpstr>#include&lt;&gt;指令</vt:lpstr>
      <vt:lpstr>PowerPoint Presentation</vt:lpstr>
      <vt:lpstr>#include&lt;&gt;指令</vt:lpstr>
      <vt:lpstr>PowerPoint Presentation</vt:lpstr>
      <vt:lpstr>#include&lt;&gt;指令</vt:lpstr>
      <vt:lpstr>有趣的预编译</vt:lpstr>
      <vt:lpstr>PowerPoint Presentation</vt:lpstr>
      <vt:lpstr>宏定义与展开</vt:lpstr>
      <vt:lpstr>PowerPoint Presentation</vt:lpstr>
      <vt:lpstr>宏定义与展开</vt:lpstr>
      <vt:lpstr>宏定义与展开</vt:lpstr>
      <vt:lpstr>宏定义与展开</vt:lpstr>
      <vt:lpstr>宏定义与展开</vt:lpstr>
      <vt:lpstr>X-Macros</vt:lpstr>
      <vt:lpstr>X-Macros</vt:lpstr>
      <vt:lpstr>有趣的预编译</vt:lpstr>
      <vt:lpstr>编译与链接  （先行剧透本学期的主要内容）</vt:lpstr>
      <vt:lpstr>编译</vt:lpstr>
      <vt:lpstr>PowerPoint Presentation</vt:lpstr>
      <vt:lpstr>编译</vt:lpstr>
      <vt:lpstr>a.c到a.s到a.o</vt:lpstr>
      <vt:lpstr>链接</vt:lpstr>
      <vt:lpstr>PowerPoint Presentation</vt:lpstr>
      <vt:lpstr>链接</vt:lpstr>
      <vt:lpstr>从源代码到可执行文件</vt:lpstr>
      <vt:lpstr>加载：进入C语言的世界</vt:lpstr>
      <vt:lpstr>C程序执行的两个视角</vt:lpstr>
      <vt:lpstr>PowerPoint Presentation</vt:lpstr>
      <vt:lpstr>PowerPoint Presentation</vt:lpstr>
      <vt:lpstr>PowerPoint Presentation</vt:lpstr>
      <vt:lpstr>main, argc和argv</vt:lpstr>
      <vt:lpstr>PowerPoint Presentation</vt:lpstr>
      <vt:lpstr>C Type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从main函数开始执行</vt:lpstr>
      <vt:lpstr>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慧妍</dc:creator>
  <cp:lastModifiedBy>Microsoft Office User</cp:lastModifiedBy>
  <cp:revision>920</cp:revision>
  <dcterms:created xsi:type="dcterms:W3CDTF">2021-08-07T02:50:10Z</dcterms:created>
  <dcterms:modified xsi:type="dcterms:W3CDTF">2024-09-12T13:20:12Z</dcterms:modified>
</cp:coreProperties>
</file>